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7"/>
  </p:notesMasterIdLst>
  <p:sldIdLst>
    <p:sldId id="308" r:id="rId2"/>
    <p:sldId id="309" r:id="rId3"/>
    <p:sldId id="256" r:id="rId4"/>
    <p:sldId id="257" r:id="rId5"/>
    <p:sldId id="258" r:id="rId6"/>
    <p:sldId id="259" r:id="rId7"/>
    <p:sldId id="260" r:id="rId8"/>
    <p:sldId id="292" r:id="rId9"/>
    <p:sldId id="271" r:id="rId10"/>
    <p:sldId id="288" r:id="rId11"/>
    <p:sldId id="305" r:id="rId12"/>
    <p:sldId id="306" r:id="rId13"/>
    <p:sldId id="290" r:id="rId14"/>
    <p:sldId id="304" r:id="rId15"/>
    <p:sldId id="277" r:id="rId16"/>
    <p:sldId id="299" r:id="rId17"/>
    <p:sldId id="278" r:id="rId18"/>
    <p:sldId id="298" r:id="rId19"/>
    <p:sldId id="300" r:id="rId20"/>
    <p:sldId id="302" r:id="rId21"/>
    <p:sldId id="303" r:id="rId22"/>
    <p:sldId id="307" r:id="rId23"/>
    <p:sldId id="279" r:id="rId24"/>
    <p:sldId id="281" r:id="rId25"/>
    <p:sldId id="283"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B3E7B1D-CBB0-2B58-36E5-0BACA1A3E750}" name="Justine Grant" initials="JG" userId="S::jgrant2@illinoistech.edu::8c279ac2-1fcb-43b1-b465-3bc83c8497d3" providerId="AD"/>
  <p188:author id="{CBE07529-B6C9-1D6E-DDF4-405C58FC36C2}" name="Jinhee Choo" initials="" userId="S::jchoo2@iit.edu::8b2041c2-b98f-48c9-a781-333742c2d01e" providerId="AD"/>
  <p188:author id="{FF9963B7-98F5-2EBD-F659-B62F4788CFCB}" name="Lyzzette Torres Rodriguez" initials="LR" userId="S::ltorresrodriguez@illinoistech.edu::55fb6ed5-365b-4e90-8c0b-1fc44d861786" providerId="AD"/>
  <p188:author id="{25B9E1E4-2086-8B35-15DC-E5CAF8B20C05}" name="Jinhee Choo" initials="JC" userId="S::jchoo2@illinoistech.edu::8b2041c2-b98f-48c9-a781-333742c2d01e" providerId="AD"/>
  <p188:author id="{1164BEF1-58B8-8DA7-6871-C84C51B5E4EB}" name="Yumiko Saito" initials="YS" userId="S::ysaito@illinoistech.edu::53b35ee2-5e80-4f0f-bfe1-e33b760224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DBE9-F839-0702-1FE9-BDD7AC2ED867}" v="258" dt="2026-04-01T16:04:31.043"/>
    <p1510:client id="{1F5255E6-8327-FFE0-1B65-713827DDC0AE}" v="54" dt="2026-03-31T20:14:34.092"/>
    <p1510:client id="{3FE985EC-1E85-80F9-023F-15DCA5F03CC5}" v="2" dt="2026-03-31T16:20:59.001"/>
    <p1510:client id="{66CB1F01-985D-B954-2C20-DDFFC7BBFFA2}" v="613" dt="2026-03-31T22:01:31.171"/>
    <p1510:client id="{C42A587D-C37C-C12E-895D-A524FB781C8B}" v="265" dt="2026-03-31T16:00:46.722"/>
  </p1510:revLst>
</p1510:revInfo>
</file>

<file path=ppt/tableStyles.xml><?xml version="1.0" encoding="utf-8"?>
<a:tblStyleLst xmlns:a="http://schemas.openxmlformats.org/drawingml/2006/main" def="{0150D627-2C58-426D-AE08-A4C450C3F5E5}">
  <a:tblStyle styleId="{0150D627-2C58-426D-AE08-A4C450C3F5E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6e55ec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6e55ec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Yumiko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Krishna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492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A7BD-5F42-8EC9-3290-E429A5DAC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76B2B-9EE4-2B64-87C0-B22EC048D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29D98-9C12-2CC5-6676-FFF71FF16F44}"/>
              </a:ext>
            </a:extLst>
          </p:cNvPr>
          <p:cNvSpPr>
            <a:spLocks noGrp="1"/>
          </p:cNvSpPr>
          <p:nvPr>
            <p:ph type="body" idx="1"/>
          </p:nvPr>
        </p:nvSpPr>
        <p:spPr/>
        <p:txBody>
          <a:bodyPr/>
          <a:lstStyle/>
          <a:p>
            <a:r>
              <a:rPr lang="en-US"/>
              <a:t>Krishna</a:t>
            </a:r>
          </a:p>
        </p:txBody>
      </p:sp>
      <p:sp>
        <p:nvSpPr>
          <p:cNvPr id="4" name="Slide Number Placeholder 3">
            <a:extLst>
              <a:ext uri="{FF2B5EF4-FFF2-40B4-BE49-F238E27FC236}">
                <a16:creationId xmlns:a16="http://schemas.microsoft.com/office/drawing/2014/main" id="{F65467AF-27C8-967F-EC6F-CAF1B0EAA41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94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7B47-4D96-0A9E-B774-A60342608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6F5B1-AC62-75FA-3CD5-2E1B2EBB8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154D8-30F0-4571-F15B-D920E20103F3}"/>
              </a:ext>
            </a:extLst>
          </p:cNvPr>
          <p:cNvSpPr>
            <a:spLocks noGrp="1"/>
          </p:cNvSpPr>
          <p:nvPr>
            <p:ph type="body" idx="1"/>
          </p:nvPr>
        </p:nvSpPr>
        <p:spPr/>
        <p:txBody>
          <a:bodyPr/>
          <a:lstStyle/>
          <a:p>
            <a:r>
              <a:rPr lang="en-US"/>
              <a:t>Krishna</a:t>
            </a:r>
          </a:p>
        </p:txBody>
      </p:sp>
      <p:sp>
        <p:nvSpPr>
          <p:cNvPr id="4" name="Slide Number Placeholder 3">
            <a:extLst>
              <a:ext uri="{FF2B5EF4-FFF2-40B4-BE49-F238E27FC236}">
                <a16:creationId xmlns:a16="http://schemas.microsoft.com/office/drawing/2014/main" id="{D7E9285E-CC54-E4BD-D917-A3E29DECFBC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413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Krishna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63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8c4c3a6d1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338c4c3a6d1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49bd2c18a8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49bd2c18a8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49bd2c18a8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a8a6fffdc_0_3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2ca8a6fffdc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86ace21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86ace21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Yumiko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Krishna</a:t>
            </a:r>
            <a:endParaRPr/>
          </a:p>
        </p:txBody>
      </p:sp>
      <p:sp>
        <p:nvSpPr>
          <p:cNvPr id="342" name="Google Shape;3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a:t>Krishna </a:t>
            </a:r>
          </a:p>
          <a:p>
            <a:pPr marL="0" indent="0"/>
            <a:endParaRPr lang="en-US" b="1"/>
          </a:p>
          <a:p>
            <a:pPr marL="0" lvl="0" indent="0" algn="l">
              <a:spcBef>
                <a:spcPts val="0"/>
              </a:spcBef>
              <a:spcAft>
                <a:spcPts val="0"/>
              </a:spcAft>
              <a:buNone/>
            </a:pPr>
            <a:r>
              <a:rPr lang="en-US" b="1"/>
              <a:t>Specializations:</a:t>
            </a:r>
            <a:endParaRPr b="1"/>
          </a:p>
          <a:p>
            <a:pPr marL="0" lvl="0" indent="0" algn="l" rtl="0">
              <a:spcBef>
                <a:spcPts val="0"/>
              </a:spcBef>
              <a:spcAft>
                <a:spcPts val="0"/>
              </a:spcAft>
              <a:buNone/>
            </a:pPr>
            <a:r>
              <a:rPr lang="en-US"/>
              <a:t>Core MBA curriculum plus the three specialization courses shown for each.</a:t>
            </a:r>
            <a:endParaRPr/>
          </a:p>
          <a:p>
            <a:pPr marL="0" lvl="0" indent="0" algn="l" rtl="0">
              <a:spcBef>
                <a:spcPts val="0"/>
              </a:spcBef>
              <a:spcAft>
                <a:spcPts val="0"/>
              </a:spcAft>
              <a:buNone/>
            </a:pPr>
            <a:endParaRPr/>
          </a:p>
          <a:p>
            <a:pPr marL="0" lvl="0" indent="0" algn="l" rtl="0">
              <a:spcBef>
                <a:spcPts val="0"/>
              </a:spcBef>
              <a:spcAft>
                <a:spcPts val="0"/>
              </a:spcAft>
              <a:buNone/>
            </a:pPr>
            <a:r>
              <a:rPr lang="en-US" b="1"/>
              <a:t>MBA (Business and Technology)</a:t>
            </a:r>
            <a:endParaRPr/>
          </a:p>
          <a:p>
            <a:pPr marL="0" lvl="0" indent="0" algn="l" rtl="0">
              <a:spcBef>
                <a:spcPts val="0"/>
              </a:spcBef>
              <a:spcAft>
                <a:spcPts val="0"/>
              </a:spcAft>
              <a:buNone/>
            </a:pPr>
            <a:r>
              <a:rPr lang="en-US"/>
              <a:t>This M.B.A. degree gives you the tools and expertise to leverage technology in today’s rapidly-changing business environment and to succeed in all kinds of management positions and leadership roles, especially in organizations and industries where technology plays a critical role.</a:t>
            </a:r>
            <a:endParaRPr/>
          </a:p>
          <a:p>
            <a:pPr marL="0" lvl="0" indent="0" algn="l" rtl="0">
              <a:spcBef>
                <a:spcPts val="0"/>
              </a:spcBef>
              <a:spcAft>
                <a:spcPts val="0"/>
              </a:spcAft>
              <a:buNone/>
            </a:pPr>
            <a:br>
              <a:rPr lang="en-US"/>
            </a:br>
            <a:endParaRPr/>
          </a:p>
          <a:p>
            <a:pPr marL="0" lvl="0" indent="0" algn="l" rtl="0">
              <a:spcBef>
                <a:spcPts val="0"/>
              </a:spcBef>
              <a:spcAft>
                <a:spcPts val="0"/>
              </a:spcAft>
              <a:buNone/>
            </a:pPr>
            <a:r>
              <a:rPr lang="en-US" b="1"/>
              <a:t>MBA (Business Analytics)</a:t>
            </a:r>
            <a:endParaRPr/>
          </a:p>
          <a:p>
            <a:pPr marL="0" lvl="0" indent="0" algn="l" rtl="0">
              <a:spcBef>
                <a:spcPts val="0"/>
              </a:spcBef>
              <a:spcAft>
                <a:spcPts val="0"/>
              </a:spcAft>
              <a:buNone/>
            </a:pPr>
            <a:r>
              <a:rPr lang="en-US"/>
              <a:t>Learn high-level management skills and how to leverage insights from data analytics and predictive modeling to optimize operational efficiency, develop and grow new products and markets, increase profits, and create new business opportunities in competitive global markets. Careers include management positions at all levels related to organizational and operational efficiency, market research, supply chain and logistics, and business analytics.</a:t>
            </a:r>
            <a:endParaRPr/>
          </a:p>
          <a:p>
            <a:pPr marL="0" lvl="0" indent="0" algn="l" rtl="0">
              <a:spcBef>
                <a:spcPts val="0"/>
              </a:spcBef>
              <a:spcAft>
                <a:spcPts val="0"/>
              </a:spcAft>
              <a:buNone/>
            </a:pPr>
            <a:br>
              <a:rPr lang="en-US"/>
            </a:br>
            <a:endParaRPr/>
          </a:p>
          <a:p>
            <a:pPr marL="0" lvl="0" indent="0" algn="l" rtl="0">
              <a:spcBef>
                <a:spcPts val="0"/>
              </a:spcBef>
              <a:spcAft>
                <a:spcPts val="0"/>
              </a:spcAft>
              <a:buNone/>
            </a:pPr>
            <a:r>
              <a:rPr lang="en-US" b="1"/>
              <a:t>MBA (Quantitative Finance)</a:t>
            </a:r>
            <a:endParaRPr/>
          </a:p>
          <a:p>
            <a:pPr marL="0" lvl="0" indent="0" algn="l" rtl="0">
              <a:spcBef>
                <a:spcPts val="0"/>
              </a:spcBef>
              <a:spcAft>
                <a:spcPts val="0"/>
              </a:spcAft>
              <a:buNone/>
            </a:pPr>
            <a:r>
              <a:rPr lang="en-US"/>
              <a:t>Receive training in management and finance that distinctively prepares you for managerial and consulting careers in a broad range of companies and public sector/governmental organizations where an understanding of finance, financial instruments, and financial markets is an asset.</a:t>
            </a:r>
            <a:endParaRPr/>
          </a:p>
        </p:txBody>
      </p:sp>
      <p:sp>
        <p:nvSpPr>
          <p:cNvPr id="415" name="Google Shape;4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000000"/>
        </a:solidFill>
        <a:effectLst/>
      </p:bgPr>
    </p:bg>
    <p:spTree>
      <p:nvGrpSpPr>
        <p:cNvPr id="1" name="Shape 12"/>
        <p:cNvGrpSpPr/>
        <p:nvPr/>
      </p:nvGrpSpPr>
      <p:grpSpPr>
        <a:xfrm>
          <a:off x="0" y="0"/>
          <a:ext cx="0" cy="0"/>
          <a:chOff x="0" y="0"/>
          <a:chExt cx="0" cy="0"/>
        </a:xfrm>
      </p:grpSpPr>
      <p:sp>
        <p:nvSpPr>
          <p:cNvPr id="13" name="Google Shape;13;p2"/>
          <p:cNvSpPr/>
          <p:nvPr/>
        </p:nvSpPr>
        <p:spPr>
          <a:xfrm>
            <a:off x="9894627" y="0"/>
            <a:ext cx="229737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2"/>
          <p:cNvSpPr/>
          <p:nvPr/>
        </p:nvSpPr>
        <p:spPr>
          <a:xfrm>
            <a:off x="8614467" y="5577840"/>
            <a:ext cx="128016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
          <p:cNvSpPr/>
          <p:nvPr/>
        </p:nvSpPr>
        <p:spPr>
          <a:xfrm>
            <a:off x="7777859" y="4754880"/>
            <a:ext cx="822960"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a:off x="7302235" y="5585346"/>
            <a:ext cx="457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734630" y="2489156"/>
            <a:ext cx="6866189" cy="8526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2 subtitle levels)">
  <p:cSld name="Comparison (2 subtitle levels)">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839788" y="534991"/>
            <a:ext cx="10515600" cy="653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839788" y="1806332"/>
            <a:ext cx="5157787" cy="653400"/>
          </a:xfrm>
          <a:prstGeom prst="rect">
            <a:avLst/>
          </a:prstGeom>
          <a:noFill/>
          <a:ln>
            <a:noFill/>
          </a:ln>
        </p:spPr>
        <p:txBody>
          <a:bodyPr spcFirstLastPara="1" wrap="square" lIns="0" tIns="0" rIns="0" bIns="0" anchor="b" anchorCtr="0">
            <a:normAutofit/>
          </a:bodyPr>
          <a:lstStyle>
            <a:lvl1pPr marL="457200" lvl="0" indent="-228600" algn="l">
              <a:lnSpc>
                <a:spcPct val="114000"/>
              </a:lnSpc>
              <a:spcBef>
                <a:spcPts val="0"/>
              </a:spcBef>
              <a:spcAft>
                <a:spcPts val="0"/>
              </a:spcAft>
              <a:buClr>
                <a:schemeClr val="accent3"/>
              </a:buClr>
              <a:buSzPts val="2400"/>
              <a:buNone/>
              <a:defRPr sz="2400" b="1">
                <a:solidFill>
                  <a:schemeClr val="accent3"/>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13"/>
          <p:cNvSpPr txBox="1">
            <a:spLocks noGrp="1"/>
          </p:cNvSpPr>
          <p:nvPr>
            <p:ph type="body" idx="2"/>
          </p:nvPr>
        </p:nvSpPr>
        <p:spPr>
          <a:xfrm>
            <a:off x="839788" y="2459732"/>
            <a:ext cx="5157787" cy="4085809"/>
          </a:xfrm>
          <a:prstGeom prst="rect">
            <a:avLst/>
          </a:prstGeom>
          <a:noFill/>
          <a:ln>
            <a:noFill/>
          </a:ln>
        </p:spPr>
        <p:txBody>
          <a:bodyPr spcFirstLastPara="1" wrap="square" lIns="0" tIns="0" rIns="0" bIns="0"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txBox="1">
            <a:spLocks noGrp="1"/>
          </p:cNvSpPr>
          <p:nvPr>
            <p:ph type="body" idx="3"/>
          </p:nvPr>
        </p:nvSpPr>
        <p:spPr>
          <a:xfrm>
            <a:off x="6172200" y="1806330"/>
            <a:ext cx="5183188" cy="653401"/>
          </a:xfrm>
          <a:prstGeom prst="rect">
            <a:avLst/>
          </a:prstGeom>
          <a:noFill/>
          <a:ln>
            <a:noFill/>
          </a:ln>
        </p:spPr>
        <p:txBody>
          <a:bodyPr spcFirstLastPara="1" wrap="square" lIns="0" tIns="0" rIns="0" bIns="0" anchor="b" anchorCtr="0">
            <a:normAutofit/>
          </a:bodyPr>
          <a:lstStyle>
            <a:lvl1pPr marL="457200" lvl="0" indent="-228600" algn="l">
              <a:lnSpc>
                <a:spcPct val="114000"/>
              </a:lnSpc>
              <a:spcBef>
                <a:spcPts val="0"/>
              </a:spcBef>
              <a:spcAft>
                <a:spcPts val="0"/>
              </a:spcAft>
              <a:buClr>
                <a:schemeClr val="accent3"/>
              </a:buClr>
              <a:buSzPts val="2400"/>
              <a:buNone/>
              <a:defRPr sz="2400" b="1">
                <a:solidFill>
                  <a:schemeClr val="accent3"/>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13"/>
          <p:cNvSpPr txBox="1">
            <a:spLocks noGrp="1"/>
          </p:cNvSpPr>
          <p:nvPr>
            <p:ph type="body" idx="4"/>
          </p:nvPr>
        </p:nvSpPr>
        <p:spPr>
          <a:xfrm>
            <a:off x="6172200" y="2459732"/>
            <a:ext cx="5183188" cy="4085809"/>
          </a:xfrm>
          <a:prstGeom prst="rect">
            <a:avLst/>
          </a:prstGeom>
          <a:noFill/>
          <a:ln>
            <a:noFill/>
          </a:ln>
        </p:spPr>
        <p:txBody>
          <a:bodyPr spcFirstLastPara="1" wrap="square" lIns="0" tIns="0" rIns="0" bIns="0"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subTitle" idx="5"/>
          </p:nvPr>
        </p:nvSpPr>
        <p:spPr>
          <a:xfrm>
            <a:off x="838200" y="1218214"/>
            <a:ext cx="10515600" cy="588116"/>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chemeClr val="accent1"/>
              </a:buClr>
              <a:buSzPts val="2400"/>
              <a:buNone/>
              <a:defRPr sz="2400" b="1">
                <a:solidFill>
                  <a:schemeClr val="accent1"/>
                </a:solidFill>
                <a:latin typeface="Arial"/>
                <a:ea typeface="Arial"/>
                <a:cs typeface="Arial"/>
                <a:sym typeface="Arial"/>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4" name="Google Shape;104;p13"/>
          <p:cNvGrpSpPr/>
          <p:nvPr/>
        </p:nvGrpSpPr>
        <p:grpSpPr>
          <a:xfrm>
            <a:off x="9430607" y="-13649"/>
            <a:ext cx="2787215" cy="906236"/>
            <a:chOff x="9430607" y="-13649"/>
            <a:chExt cx="2787215" cy="906236"/>
          </a:xfrm>
        </p:grpSpPr>
        <p:sp>
          <p:nvSpPr>
            <p:cNvPr id="105" name="Google Shape;105;p13"/>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3"/>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13"/>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8" name="Google Shape;108;p13"/>
            <p:cNvPicPr preferRelativeResize="0"/>
            <p:nvPr/>
          </p:nvPicPr>
          <p:blipFill rotWithShape="1">
            <a:blip r:embed="rId2">
              <a:alphaModFix/>
            </a:blip>
            <a:srcRect/>
            <a:stretch/>
          </p:blipFill>
          <p:spPr>
            <a:xfrm>
              <a:off x="9430607" y="329629"/>
              <a:ext cx="1472749" cy="18288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ft content and callout box">
  <p:cSld name="Left content and callout box">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839788" y="536308"/>
            <a:ext cx="10515600" cy="653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839788" y="1837471"/>
            <a:ext cx="5256212" cy="4709388"/>
          </a:xfrm>
          <a:prstGeom prst="rect">
            <a:avLst/>
          </a:prstGeom>
          <a:noFill/>
          <a:ln>
            <a:noFill/>
          </a:ln>
        </p:spPr>
        <p:txBody>
          <a:bodyPr spcFirstLastPara="1" wrap="square" lIns="0" tIns="0" rIns="0" bIns="0"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2"/>
          </p:nvPr>
        </p:nvSpPr>
        <p:spPr>
          <a:xfrm>
            <a:off x="6755642" y="1807647"/>
            <a:ext cx="4596570" cy="3621678"/>
          </a:xfrm>
          <a:prstGeom prst="rect">
            <a:avLst/>
          </a:prstGeom>
          <a:solidFill>
            <a:srgbClr val="FED699"/>
          </a:solidFill>
          <a:ln>
            <a:noFill/>
          </a:ln>
        </p:spPr>
        <p:txBody>
          <a:bodyPr spcFirstLastPara="1" wrap="square" lIns="182875" tIns="182875" rIns="182875" bIns="182875" anchor="ctr" anchorCtr="0">
            <a:normAutofit/>
          </a:bodyPr>
          <a:lstStyle>
            <a:lvl1pPr marL="457200" lvl="0" indent="-228600" algn="ctr">
              <a:lnSpc>
                <a:spcPct val="114000"/>
              </a:lnSpc>
              <a:spcBef>
                <a:spcPts val="0"/>
              </a:spcBef>
              <a:spcAft>
                <a:spcPts val="0"/>
              </a:spcAft>
              <a:buClr>
                <a:schemeClr val="dk1"/>
              </a:buClr>
              <a:buSzPts val="2400"/>
              <a:buNone/>
              <a:defRPr sz="2400" b="0">
                <a:solidFill>
                  <a:schemeClr val="dk1"/>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4"/>
          <p:cNvSpPr txBox="1">
            <a:spLocks noGrp="1"/>
          </p:cNvSpPr>
          <p:nvPr>
            <p:ph type="subTitle" idx="3"/>
          </p:nvPr>
        </p:nvSpPr>
        <p:spPr>
          <a:xfrm>
            <a:off x="838200" y="1219531"/>
            <a:ext cx="10515600" cy="588116"/>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chemeClr val="accent1"/>
              </a:buClr>
              <a:buSzPts val="2400"/>
              <a:buNone/>
              <a:defRPr sz="2400">
                <a:solidFill>
                  <a:schemeClr val="accent1"/>
                </a:solidFill>
                <a:latin typeface="Arial"/>
                <a:ea typeface="Arial"/>
                <a:cs typeface="Arial"/>
                <a:sym typeface="Arial"/>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14" name="Google Shape;114;p14"/>
          <p:cNvGrpSpPr/>
          <p:nvPr/>
        </p:nvGrpSpPr>
        <p:grpSpPr>
          <a:xfrm>
            <a:off x="9430607" y="-13649"/>
            <a:ext cx="2787215" cy="906236"/>
            <a:chOff x="9430607" y="-13649"/>
            <a:chExt cx="2787215" cy="906236"/>
          </a:xfrm>
        </p:grpSpPr>
        <p:sp>
          <p:nvSpPr>
            <p:cNvPr id="115" name="Google Shape;115;p14"/>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14"/>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14"/>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8" name="Google Shape;118;p14"/>
            <p:cNvPicPr preferRelativeResize="0"/>
            <p:nvPr/>
          </p:nvPicPr>
          <p:blipFill rotWithShape="1">
            <a:blip r:embed="rId2">
              <a:alphaModFix/>
            </a:blip>
            <a:srcRect/>
            <a:stretch/>
          </p:blipFill>
          <p:spPr>
            <a:xfrm>
              <a:off x="9430607" y="329629"/>
              <a:ext cx="1472749" cy="18288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 Feature Image">
  <p:cSld name="Left Feature Image">
    <p:spTree>
      <p:nvGrpSpPr>
        <p:cNvPr id="1" name="Shape 119"/>
        <p:cNvGrpSpPr/>
        <p:nvPr/>
      </p:nvGrpSpPr>
      <p:grpSpPr>
        <a:xfrm>
          <a:off x="0" y="0"/>
          <a:ext cx="0" cy="0"/>
          <a:chOff x="0" y="0"/>
          <a:chExt cx="0" cy="0"/>
        </a:xfrm>
      </p:grpSpPr>
      <p:sp>
        <p:nvSpPr>
          <p:cNvPr id="120" name="Google Shape;120;p15"/>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5"/>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5"/>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3" name="Google Shape;123;p15"/>
          <p:cNvPicPr preferRelativeResize="0"/>
          <p:nvPr/>
        </p:nvPicPr>
        <p:blipFill rotWithShape="1">
          <a:blip r:embed="rId2">
            <a:alphaModFix/>
          </a:blip>
          <a:srcRect/>
          <a:stretch/>
        </p:blipFill>
        <p:spPr>
          <a:xfrm>
            <a:off x="9430607" y="329629"/>
            <a:ext cx="1472749" cy="182880"/>
          </a:xfrm>
          <a:prstGeom prst="rect">
            <a:avLst/>
          </a:prstGeom>
          <a:noFill/>
          <a:ln>
            <a:noFill/>
          </a:ln>
        </p:spPr>
      </p:pic>
      <p:sp>
        <p:nvSpPr>
          <p:cNvPr id="124" name="Google Shape;124;p15"/>
          <p:cNvSpPr>
            <a:spLocks noGrp="1"/>
          </p:cNvSpPr>
          <p:nvPr>
            <p:ph type="pic" idx="2"/>
          </p:nvPr>
        </p:nvSpPr>
        <p:spPr>
          <a:xfrm>
            <a:off x="-9363" y="-14288"/>
            <a:ext cx="6910388" cy="6872288"/>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background, headline and pull quote">
  <p:cSld name="Photo background, headline and pull quote">
    <p:spTree>
      <p:nvGrpSpPr>
        <p:cNvPr id="1" name="Shape 125"/>
        <p:cNvGrpSpPr/>
        <p:nvPr/>
      </p:nvGrpSpPr>
      <p:grpSpPr>
        <a:xfrm>
          <a:off x="0" y="0"/>
          <a:ext cx="0" cy="0"/>
          <a:chOff x="0" y="0"/>
          <a:chExt cx="0" cy="0"/>
        </a:xfrm>
      </p:grpSpPr>
      <p:sp>
        <p:nvSpPr>
          <p:cNvPr id="126" name="Google Shape;126;p16"/>
          <p:cNvSpPr>
            <a:spLocks noGrp="1"/>
          </p:cNvSpPr>
          <p:nvPr>
            <p:ph type="pic" idx="2"/>
          </p:nvPr>
        </p:nvSpPr>
        <p:spPr>
          <a:xfrm>
            <a:off x="0" y="0"/>
            <a:ext cx="12192000" cy="6858000"/>
          </a:xfrm>
          <a:prstGeom prst="rect">
            <a:avLst/>
          </a:prstGeom>
          <a:noFill/>
          <a:ln>
            <a:noFill/>
          </a:ln>
        </p:spPr>
      </p:sp>
      <p:pic>
        <p:nvPicPr>
          <p:cNvPr id="127" name="Google Shape;127;p16"/>
          <p:cNvPicPr preferRelativeResize="0"/>
          <p:nvPr/>
        </p:nvPicPr>
        <p:blipFill rotWithShape="1">
          <a:blip r:embed="rId2">
            <a:alphaModFix/>
          </a:blip>
          <a:srcRect/>
          <a:stretch/>
        </p:blipFill>
        <p:spPr>
          <a:xfrm>
            <a:off x="11375066" y="6285840"/>
            <a:ext cx="752133" cy="350271"/>
          </a:xfrm>
          <a:prstGeom prst="rect">
            <a:avLst/>
          </a:prstGeom>
          <a:noFill/>
          <a:ln>
            <a:noFill/>
          </a:ln>
        </p:spPr>
      </p:pic>
      <p:sp>
        <p:nvSpPr>
          <p:cNvPr id="128" name="Google Shape;128;p16"/>
          <p:cNvSpPr txBox="1">
            <a:spLocks noGrp="1"/>
          </p:cNvSpPr>
          <p:nvPr>
            <p:ph type="title"/>
          </p:nvPr>
        </p:nvSpPr>
        <p:spPr>
          <a:xfrm>
            <a:off x="838200" y="836612"/>
            <a:ext cx="10515600" cy="10997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Arial"/>
              <a:buNone/>
              <a:defRPr>
                <a:solidFill>
                  <a:schemeClr val="accent3"/>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a:off x="838200" y="1486529"/>
            <a:ext cx="4700588" cy="3702159"/>
          </a:xfrm>
          <a:prstGeom prst="rect">
            <a:avLst/>
          </a:prstGeom>
          <a:noFill/>
          <a:ln>
            <a:noFill/>
          </a:ln>
        </p:spPr>
        <p:txBody>
          <a:bodyPr spcFirstLastPara="1" wrap="square" lIns="0" tIns="0" rIns="274300" bIns="0" anchor="ctr" anchorCtr="0">
            <a:normAutofit/>
          </a:bodyPr>
          <a:lstStyle>
            <a:lvl1pPr marL="457200" lvl="0" indent="-228600" algn="l">
              <a:lnSpc>
                <a:spcPct val="114000"/>
              </a:lnSpc>
              <a:spcBef>
                <a:spcPts val="0"/>
              </a:spcBef>
              <a:spcAft>
                <a:spcPts val="0"/>
              </a:spcAft>
              <a:buClr>
                <a:schemeClr val="lt1"/>
              </a:buClr>
              <a:buSzPts val="2400"/>
              <a:buNone/>
              <a:defRPr b="1">
                <a:solidFill>
                  <a:schemeClr val="lt1"/>
                </a:solidFill>
                <a:latin typeface="Arial"/>
                <a:ea typeface="Arial"/>
                <a:cs typeface="Arial"/>
                <a:sym typeface="Arial"/>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
          <p:cNvSpPr txBox="1">
            <a:spLocks noGrp="1"/>
          </p:cNvSpPr>
          <p:nvPr>
            <p:ph type="body" idx="3"/>
          </p:nvPr>
        </p:nvSpPr>
        <p:spPr>
          <a:xfrm>
            <a:off x="5538787" y="1485900"/>
            <a:ext cx="4987445" cy="4308844"/>
          </a:xfrm>
          <a:prstGeom prst="rect">
            <a:avLst/>
          </a:prstGeom>
          <a:noFill/>
          <a:ln>
            <a:noFill/>
          </a:ln>
        </p:spPr>
        <p:txBody>
          <a:bodyPr spcFirstLastPara="1" wrap="square" lIns="274300" tIns="0" rIns="0" bIns="0" anchor="ctr" anchorCtr="0">
            <a:normAutofit/>
          </a:bodyPr>
          <a:lstStyle>
            <a:lvl1pPr marL="457200" lvl="0" indent="-381000" algn="l">
              <a:lnSpc>
                <a:spcPct val="114000"/>
              </a:lnSpc>
              <a:spcBef>
                <a:spcPts val="0"/>
              </a:spcBef>
              <a:spcAft>
                <a:spcPts val="0"/>
              </a:spcAft>
              <a:buClr>
                <a:schemeClr val="lt1"/>
              </a:buClr>
              <a:buSzPts val="2400"/>
              <a:buChar char="▪"/>
              <a:defRPr b="1">
                <a:solidFill>
                  <a:schemeClr val="lt1"/>
                </a:solidFill>
              </a:defRPr>
            </a:lvl1pPr>
            <a:lvl2pPr marL="914400" lvl="1" indent="-355600" algn="l">
              <a:lnSpc>
                <a:spcPct val="114000"/>
              </a:lnSpc>
              <a:spcBef>
                <a:spcPts val="600"/>
              </a:spcBef>
              <a:spcAft>
                <a:spcPts val="0"/>
              </a:spcAft>
              <a:buClr>
                <a:schemeClr val="lt1"/>
              </a:buClr>
              <a:buSzPts val="2000"/>
              <a:buChar char="▪"/>
              <a:defRPr b="1">
                <a:solidFill>
                  <a:schemeClr val="lt1"/>
                </a:solidFill>
              </a:defRPr>
            </a:lvl2pPr>
            <a:lvl3pPr marL="1371600" lvl="2" indent="-342900" algn="l">
              <a:lnSpc>
                <a:spcPct val="114000"/>
              </a:lnSpc>
              <a:spcBef>
                <a:spcPts val="600"/>
              </a:spcBef>
              <a:spcAft>
                <a:spcPts val="0"/>
              </a:spcAft>
              <a:buClr>
                <a:schemeClr val="lt1"/>
              </a:buClr>
              <a:buSzPts val="1800"/>
              <a:buChar char="▪"/>
              <a:defRPr b="1">
                <a:solidFill>
                  <a:schemeClr val="lt1"/>
                </a:solidFill>
              </a:defRPr>
            </a:lvl3pPr>
            <a:lvl4pPr marL="1828800" lvl="3" indent="-330200" algn="l">
              <a:lnSpc>
                <a:spcPct val="114000"/>
              </a:lnSpc>
              <a:spcBef>
                <a:spcPts val="600"/>
              </a:spcBef>
              <a:spcAft>
                <a:spcPts val="0"/>
              </a:spcAft>
              <a:buClr>
                <a:schemeClr val="lt1"/>
              </a:buClr>
              <a:buSzPts val="1600"/>
              <a:buChar char="▪"/>
              <a:defRPr b="1">
                <a:solidFill>
                  <a:schemeClr val="lt1"/>
                </a:solidFill>
              </a:defRPr>
            </a:lvl4pPr>
            <a:lvl5pPr marL="2286000" lvl="4" indent="-330200" algn="l">
              <a:lnSpc>
                <a:spcPct val="114000"/>
              </a:lnSpc>
              <a:spcBef>
                <a:spcPts val="600"/>
              </a:spcBef>
              <a:spcAft>
                <a:spcPts val="0"/>
              </a:spcAft>
              <a:buClr>
                <a:schemeClr val="lt1"/>
              </a:buClr>
              <a:buSzPts val="1600"/>
              <a:buChar char="▪"/>
              <a:defRPr b="1">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ight Image, 2 subtitle levels">
  <p:cSld name="Right Image, 2 subtitle levels">
    <p:spTree>
      <p:nvGrpSpPr>
        <p:cNvPr id="1" name="Shape 131"/>
        <p:cNvGrpSpPr/>
        <p:nvPr/>
      </p:nvGrpSpPr>
      <p:grpSpPr>
        <a:xfrm>
          <a:off x="0" y="0"/>
          <a:ext cx="0" cy="0"/>
          <a:chOff x="0" y="0"/>
          <a:chExt cx="0" cy="0"/>
        </a:xfrm>
      </p:grpSpPr>
      <p:sp>
        <p:nvSpPr>
          <p:cNvPr id="132" name="Google Shape;132;p17"/>
          <p:cNvSpPr>
            <a:spLocks noGrp="1"/>
          </p:cNvSpPr>
          <p:nvPr>
            <p:ph type="pic" idx="2"/>
          </p:nvPr>
        </p:nvSpPr>
        <p:spPr>
          <a:xfrm>
            <a:off x="6332560" y="-13649"/>
            <a:ext cx="5859440" cy="6871649"/>
          </a:xfrm>
          <a:prstGeom prst="rect">
            <a:avLst/>
          </a:prstGeom>
          <a:noFill/>
          <a:ln>
            <a:noFill/>
          </a:ln>
        </p:spPr>
      </p:sp>
      <p:sp>
        <p:nvSpPr>
          <p:cNvPr id="133" name="Google Shape;133;p17"/>
          <p:cNvSpPr txBox="1">
            <a:spLocks noGrp="1"/>
          </p:cNvSpPr>
          <p:nvPr>
            <p:ph type="title"/>
          </p:nvPr>
        </p:nvSpPr>
        <p:spPr>
          <a:xfrm>
            <a:off x="839789" y="465721"/>
            <a:ext cx="5256212" cy="85372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200"/>
              <a:buFont typeface="Arial"/>
              <a:buNone/>
              <a:defRPr sz="3200"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839789" y="1935281"/>
            <a:ext cx="5256212" cy="455180"/>
          </a:xfrm>
          <a:prstGeom prst="rect">
            <a:avLst/>
          </a:prstGeom>
          <a:noFill/>
          <a:ln>
            <a:noFill/>
          </a:ln>
        </p:spPr>
        <p:txBody>
          <a:bodyPr spcFirstLastPara="1" wrap="square" lIns="0" tIns="0" rIns="0" bIns="0" anchor="b" anchorCtr="0">
            <a:normAutofit/>
          </a:bodyPr>
          <a:lstStyle>
            <a:lvl1pPr marL="457200" lvl="0" indent="-228600" algn="l">
              <a:lnSpc>
                <a:spcPct val="114000"/>
              </a:lnSpc>
              <a:spcBef>
                <a:spcPts val="0"/>
              </a:spcBef>
              <a:spcAft>
                <a:spcPts val="0"/>
              </a:spcAft>
              <a:buClr>
                <a:schemeClr val="dk1"/>
              </a:buClr>
              <a:buSzPts val="1800"/>
              <a:buNone/>
              <a:defRPr sz="1800" b="0">
                <a:solidFill>
                  <a:schemeClr val="dk1"/>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7"/>
          <p:cNvSpPr txBox="1">
            <a:spLocks noGrp="1"/>
          </p:cNvSpPr>
          <p:nvPr>
            <p:ph type="body" idx="3"/>
          </p:nvPr>
        </p:nvSpPr>
        <p:spPr>
          <a:xfrm>
            <a:off x="839789" y="2415654"/>
            <a:ext cx="5256212" cy="3973673"/>
          </a:xfrm>
          <a:prstGeom prst="rect">
            <a:avLst/>
          </a:prstGeom>
          <a:noFill/>
          <a:ln>
            <a:noFill/>
          </a:ln>
        </p:spPr>
        <p:txBody>
          <a:bodyPr spcFirstLastPara="1" wrap="square" lIns="0" tIns="0" rIns="0" bIns="0" anchor="t" anchorCtr="0">
            <a:normAutofit/>
          </a:bodyPr>
          <a:lstStyle>
            <a:lvl1pPr marL="457200" lvl="0" indent="-355600" algn="l">
              <a:lnSpc>
                <a:spcPct val="114000"/>
              </a:lnSpc>
              <a:spcBef>
                <a:spcPts val="0"/>
              </a:spcBef>
              <a:spcAft>
                <a:spcPts val="0"/>
              </a:spcAft>
              <a:buClr>
                <a:schemeClr val="dk1"/>
              </a:buClr>
              <a:buSzPts val="2000"/>
              <a:buChar char="▪"/>
              <a:defRPr sz="2000"/>
            </a:lvl1pPr>
            <a:lvl2pPr marL="914400" lvl="1" indent="-342900" algn="l">
              <a:lnSpc>
                <a:spcPct val="114000"/>
              </a:lnSpc>
              <a:spcBef>
                <a:spcPts val="600"/>
              </a:spcBef>
              <a:spcAft>
                <a:spcPts val="0"/>
              </a:spcAft>
              <a:buClr>
                <a:schemeClr val="dk1"/>
              </a:buClr>
              <a:buSzPts val="1800"/>
              <a:buChar char="▪"/>
              <a:defRPr sz="1800"/>
            </a:lvl2pPr>
            <a:lvl3pPr marL="1371600" lvl="2" indent="-330200" algn="l">
              <a:lnSpc>
                <a:spcPct val="114000"/>
              </a:lnSpc>
              <a:spcBef>
                <a:spcPts val="600"/>
              </a:spcBef>
              <a:spcAft>
                <a:spcPts val="0"/>
              </a:spcAft>
              <a:buClr>
                <a:schemeClr val="dk1"/>
              </a:buClr>
              <a:buSzPts val="1600"/>
              <a:buChar char="▪"/>
              <a:defRPr sz="1600"/>
            </a:lvl3pPr>
            <a:lvl4pPr marL="1828800" lvl="3" indent="-317500" algn="l">
              <a:lnSpc>
                <a:spcPct val="114000"/>
              </a:lnSpc>
              <a:spcBef>
                <a:spcPts val="600"/>
              </a:spcBef>
              <a:spcAft>
                <a:spcPts val="0"/>
              </a:spcAft>
              <a:buClr>
                <a:schemeClr val="dk1"/>
              </a:buClr>
              <a:buSzPts val="1400"/>
              <a:buChar char="▪"/>
              <a:defRPr sz="1400"/>
            </a:lvl4pPr>
            <a:lvl5pPr marL="2286000" lvl="4" indent="-317500" algn="l">
              <a:lnSpc>
                <a:spcPct val="114000"/>
              </a:lnSpc>
              <a:spcBef>
                <a:spcPts val="600"/>
              </a:spcBef>
              <a:spcAft>
                <a:spcPts val="0"/>
              </a:spcAft>
              <a:buClr>
                <a:schemeClr val="dk1"/>
              </a:buClr>
              <a:buSzPts val="1400"/>
              <a:buChar char="▪"/>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txBox="1">
            <a:spLocks noGrp="1"/>
          </p:cNvSpPr>
          <p:nvPr>
            <p:ph type="subTitle" idx="4"/>
          </p:nvPr>
        </p:nvSpPr>
        <p:spPr>
          <a:xfrm>
            <a:off x="838201" y="1344637"/>
            <a:ext cx="5256212" cy="590643"/>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chemeClr val="accent1"/>
              </a:buClr>
              <a:buSzPts val="2000"/>
              <a:buNone/>
              <a:defRPr sz="2000">
                <a:solidFill>
                  <a:schemeClr val="accent1"/>
                </a:solidFill>
                <a:latin typeface="Arial"/>
                <a:ea typeface="Arial"/>
                <a:cs typeface="Arial"/>
                <a:sym typeface="Arial"/>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lege">
  <p:cSld name="College">
    <p:spTree>
      <p:nvGrpSpPr>
        <p:cNvPr id="1" name="Shape 137"/>
        <p:cNvGrpSpPr/>
        <p:nvPr/>
      </p:nvGrpSpPr>
      <p:grpSpPr>
        <a:xfrm>
          <a:off x="0" y="0"/>
          <a:ext cx="0" cy="0"/>
          <a:chOff x="0" y="0"/>
          <a:chExt cx="0" cy="0"/>
        </a:xfrm>
      </p:grpSpPr>
      <p:sp>
        <p:nvSpPr>
          <p:cNvPr id="138" name="Google Shape;138;p18"/>
          <p:cNvSpPr>
            <a:spLocks noGrp="1"/>
          </p:cNvSpPr>
          <p:nvPr>
            <p:ph type="pic" idx="2"/>
          </p:nvPr>
        </p:nvSpPr>
        <p:spPr>
          <a:xfrm>
            <a:off x="6332560" y="0"/>
            <a:ext cx="5859440" cy="6871649"/>
          </a:xfrm>
          <a:prstGeom prst="rect">
            <a:avLst/>
          </a:prstGeom>
          <a:noFill/>
          <a:ln>
            <a:noFill/>
          </a:ln>
        </p:spPr>
      </p:sp>
      <p:sp>
        <p:nvSpPr>
          <p:cNvPr id="139" name="Google Shape;139;p18"/>
          <p:cNvSpPr txBox="1">
            <a:spLocks noGrp="1"/>
          </p:cNvSpPr>
          <p:nvPr>
            <p:ph type="title"/>
          </p:nvPr>
        </p:nvSpPr>
        <p:spPr>
          <a:xfrm>
            <a:off x="822303" y="786299"/>
            <a:ext cx="5256212" cy="9999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0000"/>
              </a:buClr>
              <a:buSzPts val="3200"/>
              <a:buFont typeface="Arial"/>
              <a:buNone/>
              <a:defRPr sz="3200"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8"/>
          <p:cNvSpPr txBox="1">
            <a:spLocks noGrp="1"/>
          </p:cNvSpPr>
          <p:nvPr>
            <p:ph type="subTitle" idx="1"/>
          </p:nvPr>
        </p:nvSpPr>
        <p:spPr>
          <a:xfrm>
            <a:off x="822299" y="1979355"/>
            <a:ext cx="5245580" cy="1148315"/>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rgbClr val="D6172F"/>
              </a:buClr>
              <a:buSzPts val="1400"/>
              <a:buNone/>
              <a:defRPr sz="1400" b="1">
                <a:solidFill>
                  <a:srgbClr val="D6172F"/>
                </a:solidFill>
                <a:latin typeface="Arial"/>
                <a:ea typeface="Arial"/>
                <a:cs typeface="Arial"/>
                <a:sym typeface="Arial"/>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18"/>
          <p:cNvSpPr txBox="1">
            <a:spLocks noGrp="1"/>
          </p:cNvSpPr>
          <p:nvPr>
            <p:ph type="body" idx="3"/>
          </p:nvPr>
        </p:nvSpPr>
        <p:spPr>
          <a:xfrm>
            <a:off x="822299" y="3264195"/>
            <a:ext cx="5256212" cy="3092154"/>
          </a:xfrm>
          <a:prstGeom prst="rect">
            <a:avLst/>
          </a:prstGeom>
          <a:noFill/>
          <a:ln>
            <a:noFill/>
          </a:ln>
        </p:spPr>
        <p:txBody>
          <a:bodyPr spcFirstLastPara="1" wrap="square" lIns="0" tIns="0" rIns="0" bIns="0" anchor="t" anchorCtr="0">
            <a:normAutofit/>
          </a:bodyPr>
          <a:lstStyle>
            <a:lvl1pPr marL="457200" lvl="0" indent="-317500" algn="l">
              <a:lnSpc>
                <a:spcPct val="114000"/>
              </a:lnSpc>
              <a:spcBef>
                <a:spcPts val="0"/>
              </a:spcBef>
              <a:spcAft>
                <a:spcPts val="0"/>
              </a:spcAft>
              <a:buClr>
                <a:schemeClr val="dk1"/>
              </a:buClr>
              <a:buSzPts val="1400"/>
              <a:buChar char="▪"/>
              <a:defRPr sz="1400"/>
            </a:lvl1pPr>
            <a:lvl2pPr marL="914400" lvl="1" indent="-304800" algn="l">
              <a:lnSpc>
                <a:spcPct val="114000"/>
              </a:lnSpc>
              <a:spcBef>
                <a:spcPts val="0"/>
              </a:spcBef>
              <a:spcAft>
                <a:spcPts val="0"/>
              </a:spcAft>
              <a:buClr>
                <a:schemeClr val="dk1"/>
              </a:buClr>
              <a:buSzPts val="1200"/>
              <a:buChar char="▪"/>
              <a:defRPr sz="1200"/>
            </a:lvl2pPr>
            <a:lvl3pPr marL="1371600" lvl="2" indent="-304800" algn="l">
              <a:lnSpc>
                <a:spcPct val="114000"/>
              </a:lnSpc>
              <a:spcBef>
                <a:spcPts val="0"/>
              </a:spcBef>
              <a:spcAft>
                <a:spcPts val="0"/>
              </a:spcAft>
              <a:buClr>
                <a:schemeClr val="dk1"/>
              </a:buClr>
              <a:buSzPts val="1200"/>
              <a:buChar char="▪"/>
              <a:defRPr sz="1200"/>
            </a:lvl3pPr>
            <a:lvl4pPr marL="1828800" lvl="3" indent="-304800" algn="l">
              <a:lnSpc>
                <a:spcPct val="114000"/>
              </a:lnSpc>
              <a:spcBef>
                <a:spcPts val="0"/>
              </a:spcBef>
              <a:spcAft>
                <a:spcPts val="0"/>
              </a:spcAft>
              <a:buClr>
                <a:schemeClr val="dk1"/>
              </a:buClr>
              <a:buSzPts val="1200"/>
              <a:buChar char="▪"/>
              <a:defRPr sz="1200"/>
            </a:lvl4pPr>
            <a:lvl5pPr marL="2286000" lvl="4" indent="-304800" algn="l">
              <a:lnSpc>
                <a:spcPct val="114000"/>
              </a:lnSpc>
              <a:spcBef>
                <a:spcPts val="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background and pull quote">
  <p:cSld name="Photo background and pull quote">
    <p:spTree>
      <p:nvGrpSpPr>
        <p:cNvPr id="1" name="Shape 142"/>
        <p:cNvGrpSpPr/>
        <p:nvPr/>
      </p:nvGrpSpPr>
      <p:grpSpPr>
        <a:xfrm>
          <a:off x="0" y="0"/>
          <a:ext cx="0" cy="0"/>
          <a:chOff x="0" y="0"/>
          <a:chExt cx="0" cy="0"/>
        </a:xfrm>
      </p:grpSpPr>
      <p:sp>
        <p:nvSpPr>
          <p:cNvPr id="143" name="Google Shape;143;p19"/>
          <p:cNvSpPr>
            <a:spLocks noGrp="1"/>
          </p:cNvSpPr>
          <p:nvPr>
            <p:ph type="pic" idx="2"/>
          </p:nvPr>
        </p:nvSpPr>
        <p:spPr>
          <a:xfrm>
            <a:off x="0" y="0"/>
            <a:ext cx="12192000" cy="6858000"/>
          </a:xfrm>
          <a:prstGeom prst="rect">
            <a:avLst/>
          </a:prstGeom>
          <a:noFill/>
          <a:ln>
            <a:noFill/>
          </a:ln>
        </p:spPr>
      </p:sp>
      <p:pic>
        <p:nvPicPr>
          <p:cNvPr id="144" name="Google Shape;144;p19"/>
          <p:cNvPicPr preferRelativeResize="0"/>
          <p:nvPr/>
        </p:nvPicPr>
        <p:blipFill rotWithShape="1">
          <a:blip r:embed="rId2">
            <a:alphaModFix/>
          </a:blip>
          <a:srcRect/>
          <a:stretch/>
        </p:blipFill>
        <p:spPr>
          <a:xfrm>
            <a:off x="11375066" y="6285840"/>
            <a:ext cx="752133" cy="350271"/>
          </a:xfrm>
          <a:prstGeom prst="rect">
            <a:avLst/>
          </a:prstGeom>
          <a:noFill/>
          <a:ln>
            <a:noFill/>
          </a:ln>
        </p:spPr>
      </p:pic>
      <p:sp>
        <p:nvSpPr>
          <p:cNvPr id="145" name="Google Shape;145;p19"/>
          <p:cNvSpPr txBox="1">
            <a:spLocks noGrp="1"/>
          </p:cNvSpPr>
          <p:nvPr>
            <p:ph type="title"/>
          </p:nvPr>
        </p:nvSpPr>
        <p:spPr>
          <a:xfrm>
            <a:off x="838200" y="1350335"/>
            <a:ext cx="9794358" cy="3732028"/>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3"/>
              </a:buClr>
              <a:buSzPts val="3600"/>
              <a:buFont typeface="Arial"/>
              <a:buNone/>
              <a:defRPr b="1">
                <a:solidFill>
                  <a:schemeClr val="accent3"/>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background and pull quote (red)">
  <p:cSld name="Photo background and pull quote (red)">
    <p:bg>
      <p:bgPr>
        <a:solidFill>
          <a:schemeClr val="accent1"/>
        </a:solidFill>
        <a:effectLst/>
      </p:bgPr>
    </p:bg>
    <p:spTree>
      <p:nvGrpSpPr>
        <p:cNvPr id="1" name="Shape 146"/>
        <p:cNvGrpSpPr/>
        <p:nvPr/>
      </p:nvGrpSpPr>
      <p:grpSpPr>
        <a:xfrm>
          <a:off x="0" y="0"/>
          <a:ext cx="0" cy="0"/>
          <a:chOff x="0" y="0"/>
          <a:chExt cx="0" cy="0"/>
        </a:xfrm>
      </p:grpSpPr>
      <p:sp>
        <p:nvSpPr>
          <p:cNvPr id="147" name="Google Shape;147;p20"/>
          <p:cNvSpPr>
            <a:spLocks noGrp="1"/>
          </p:cNvSpPr>
          <p:nvPr>
            <p:ph type="pic" idx="2"/>
          </p:nvPr>
        </p:nvSpPr>
        <p:spPr>
          <a:xfrm>
            <a:off x="0" y="0"/>
            <a:ext cx="12192000" cy="6858000"/>
          </a:xfrm>
          <a:prstGeom prst="rect">
            <a:avLst/>
          </a:prstGeom>
          <a:noFill/>
          <a:ln>
            <a:noFill/>
          </a:ln>
        </p:spPr>
      </p:sp>
      <p:pic>
        <p:nvPicPr>
          <p:cNvPr id="148" name="Google Shape;148;p20"/>
          <p:cNvPicPr preferRelativeResize="0"/>
          <p:nvPr/>
        </p:nvPicPr>
        <p:blipFill rotWithShape="1">
          <a:blip r:embed="rId2">
            <a:alphaModFix/>
          </a:blip>
          <a:srcRect/>
          <a:stretch/>
        </p:blipFill>
        <p:spPr>
          <a:xfrm>
            <a:off x="11375066" y="6285840"/>
            <a:ext cx="752132" cy="350271"/>
          </a:xfrm>
          <a:prstGeom prst="rect">
            <a:avLst/>
          </a:prstGeom>
          <a:noFill/>
          <a:ln>
            <a:noFill/>
          </a:ln>
        </p:spPr>
      </p:pic>
      <p:sp>
        <p:nvSpPr>
          <p:cNvPr id="149" name="Google Shape;149;p20"/>
          <p:cNvSpPr txBox="1">
            <a:spLocks noGrp="1"/>
          </p:cNvSpPr>
          <p:nvPr>
            <p:ph type="title"/>
          </p:nvPr>
        </p:nvSpPr>
        <p:spPr>
          <a:xfrm>
            <a:off x="838200" y="1350335"/>
            <a:ext cx="9794358" cy="3732028"/>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600"/>
              <a:buFont typeface="Arial"/>
              <a:buNone/>
              <a:defRPr b="1">
                <a:solidFill>
                  <a:schemeClr val="lt1"/>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mple Section Break">
  <p:cSld name="Simple Section Break">
    <p:spTree>
      <p:nvGrpSpPr>
        <p:cNvPr id="1" name="Shape 150"/>
        <p:cNvGrpSpPr/>
        <p:nvPr/>
      </p:nvGrpSpPr>
      <p:grpSpPr>
        <a:xfrm>
          <a:off x="0" y="0"/>
          <a:ext cx="0" cy="0"/>
          <a:chOff x="0" y="0"/>
          <a:chExt cx="0" cy="0"/>
        </a:xfrm>
      </p:grpSpPr>
      <p:sp>
        <p:nvSpPr>
          <p:cNvPr id="151" name="Google Shape;151;p2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rgbClr val="000000"/>
              </a:buClr>
              <a:buSzPts val="6000"/>
              <a:buFont typeface="Arial"/>
              <a:buNone/>
              <a:defRPr sz="6000"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114000"/>
              </a:lnSpc>
              <a:spcBef>
                <a:spcPts val="0"/>
              </a:spcBef>
              <a:spcAft>
                <a:spcPts val="0"/>
              </a:spcAft>
              <a:buClr>
                <a:schemeClr val="dk1"/>
              </a:buClr>
              <a:buSzPts val="2400"/>
              <a:buNone/>
              <a:defRPr sz="2400"/>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3" name="Google Shape;153;p21"/>
          <p:cNvGrpSpPr/>
          <p:nvPr/>
        </p:nvGrpSpPr>
        <p:grpSpPr>
          <a:xfrm>
            <a:off x="9430607" y="-13649"/>
            <a:ext cx="2787215" cy="906236"/>
            <a:chOff x="9430607" y="-13649"/>
            <a:chExt cx="2787215" cy="906236"/>
          </a:xfrm>
        </p:grpSpPr>
        <p:sp>
          <p:nvSpPr>
            <p:cNvPr id="154" name="Google Shape;154;p21"/>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1"/>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21"/>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7" name="Google Shape;157;p21"/>
            <p:cNvPicPr preferRelativeResize="0"/>
            <p:nvPr/>
          </p:nvPicPr>
          <p:blipFill rotWithShape="1">
            <a:blip r:embed="rId2">
              <a:alphaModFix/>
            </a:blip>
            <a:srcRect/>
            <a:stretch/>
          </p:blipFill>
          <p:spPr>
            <a:xfrm>
              <a:off x="9430607" y="329629"/>
              <a:ext cx="1472749" cy="18288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2" type="blank">
  <p:cSld name="BLANK">
    <p:spTree>
      <p:nvGrpSpPr>
        <p:cNvPr id="1" name="Shape 158"/>
        <p:cNvGrpSpPr/>
        <p:nvPr/>
      </p:nvGrpSpPr>
      <p:grpSpPr>
        <a:xfrm>
          <a:off x="0" y="0"/>
          <a:ext cx="0" cy="0"/>
          <a:chOff x="0" y="0"/>
          <a:chExt cx="0" cy="0"/>
        </a:xfrm>
      </p:grpSpPr>
      <p:grpSp>
        <p:nvGrpSpPr>
          <p:cNvPr id="159" name="Google Shape;159;p22"/>
          <p:cNvGrpSpPr/>
          <p:nvPr/>
        </p:nvGrpSpPr>
        <p:grpSpPr>
          <a:xfrm>
            <a:off x="11514058" y="6186390"/>
            <a:ext cx="584896" cy="594330"/>
            <a:chOff x="10921171" y="5587171"/>
            <a:chExt cx="1280160" cy="1280160"/>
          </a:xfrm>
        </p:grpSpPr>
        <p:sp>
          <p:nvSpPr>
            <p:cNvPr id="160" name="Google Shape;160;p22"/>
            <p:cNvSpPr/>
            <p:nvPr/>
          </p:nvSpPr>
          <p:spPr>
            <a:xfrm>
              <a:off x="10921171" y="5587171"/>
              <a:ext cx="1280160" cy="1280160"/>
            </a:xfrm>
            <a:prstGeom prst="rect">
              <a:avLst/>
            </a:prstGeom>
            <a:solidFill>
              <a:srgbClr val="D617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1" name="Google Shape;161;p22"/>
            <p:cNvPicPr preferRelativeResize="0"/>
            <p:nvPr/>
          </p:nvPicPr>
          <p:blipFill rotWithShape="1">
            <a:blip r:embed="rId2">
              <a:alphaModFix/>
            </a:blip>
            <a:srcRect/>
            <a:stretch/>
          </p:blipFill>
          <p:spPr>
            <a:xfrm>
              <a:off x="11056776" y="6024288"/>
              <a:ext cx="1013036" cy="47177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act Us">
  <p:cSld name="Contact Us">
    <p:bg>
      <p:bgPr>
        <a:solidFill>
          <a:srgbClr val="000000"/>
        </a:solidFill>
        <a:effectLst/>
      </p:bgPr>
    </p:bg>
    <p:spTree>
      <p:nvGrpSpPr>
        <p:cNvPr id="1" name="Shape 18"/>
        <p:cNvGrpSpPr/>
        <p:nvPr/>
      </p:nvGrpSpPr>
      <p:grpSpPr>
        <a:xfrm>
          <a:off x="0" y="0"/>
          <a:ext cx="0" cy="0"/>
          <a:chOff x="0" y="0"/>
          <a:chExt cx="0" cy="0"/>
        </a:xfrm>
      </p:grpSpPr>
      <p:sp>
        <p:nvSpPr>
          <p:cNvPr id="19" name="Google Shape;19;p3"/>
          <p:cNvSpPr/>
          <p:nvPr/>
        </p:nvSpPr>
        <p:spPr>
          <a:xfrm>
            <a:off x="9894627" y="0"/>
            <a:ext cx="229737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a:off x="8614467" y="5577840"/>
            <a:ext cx="128016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3"/>
          <p:cNvSpPr/>
          <p:nvPr/>
        </p:nvSpPr>
        <p:spPr>
          <a:xfrm>
            <a:off x="7777859" y="4754880"/>
            <a:ext cx="822960"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3"/>
          <p:cNvSpPr/>
          <p:nvPr/>
        </p:nvSpPr>
        <p:spPr>
          <a:xfrm>
            <a:off x="7302235" y="5585346"/>
            <a:ext cx="457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3"/>
          <p:cNvSpPr txBox="1">
            <a:spLocks noGrp="1"/>
          </p:cNvSpPr>
          <p:nvPr>
            <p:ph type="title"/>
          </p:nvPr>
        </p:nvSpPr>
        <p:spPr>
          <a:xfrm>
            <a:off x="838200" y="866180"/>
            <a:ext cx="8728881" cy="77688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600"/>
              <a:buFont typeface="Arial"/>
              <a:buNone/>
              <a:defRPr b="1">
                <a:solidFill>
                  <a:schemeClr val="lt1"/>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3"/>
          <p:cNvPicPr preferRelativeResize="0"/>
          <p:nvPr/>
        </p:nvPicPr>
        <p:blipFill rotWithShape="1">
          <a:blip r:embed="rId2">
            <a:alphaModFix/>
          </a:blip>
          <a:srcRect/>
          <a:stretch/>
        </p:blipFill>
        <p:spPr>
          <a:xfrm>
            <a:off x="10222173" y="5801578"/>
            <a:ext cx="1516145" cy="7060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62"/>
        <p:cNvGrpSpPr/>
        <p:nvPr/>
      </p:nvGrpSpPr>
      <p:grpSpPr>
        <a:xfrm>
          <a:off x="0" y="0"/>
          <a:ext cx="0" cy="0"/>
          <a:chOff x="0" y="0"/>
          <a:chExt cx="0" cy="0"/>
        </a:xfrm>
      </p:grpSpPr>
      <p:sp>
        <p:nvSpPr>
          <p:cNvPr id="163" name="Google Shape;163;p23"/>
          <p:cNvSpPr>
            <a:spLocks noGrp="1"/>
          </p:cNvSpPr>
          <p:nvPr>
            <p:ph type="pic" idx="2"/>
          </p:nvPr>
        </p:nvSpPr>
        <p:spPr>
          <a:xfrm>
            <a:off x="6225567" y="201560"/>
            <a:ext cx="5394960" cy="5998464"/>
          </a:xfrm>
          <a:prstGeom prst="rect">
            <a:avLst/>
          </a:prstGeom>
          <a:noFill/>
          <a:ln>
            <a:noFill/>
          </a:ln>
        </p:spPr>
      </p:sp>
      <p:grpSp>
        <p:nvGrpSpPr>
          <p:cNvPr id="164" name="Google Shape;164;p23"/>
          <p:cNvGrpSpPr/>
          <p:nvPr/>
        </p:nvGrpSpPr>
        <p:grpSpPr>
          <a:xfrm>
            <a:off x="11514058" y="6186390"/>
            <a:ext cx="584896" cy="594330"/>
            <a:chOff x="10921171" y="5587171"/>
            <a:chExt cx="1280160" cy="1280160"/>
          </a:xfrm>
        </p:grpSpPr>
        <p:sp>
          <p:nvSpPr>
            <p:cNvPr id="165" name="Google Shape;165;p23"/>
            <p:cNvSpPr/>
            <p:nvPr/>
          </p:nvSpPr>
          <p:spPr>
            <a:xfrm>
              <a:off x="10921171" y="5587171"/>
              <a:ext cx="1280160" cy="1280160"/>
            </a:xfrm>
            <a:prstGeom prst="rect">
              <a:avLst/>
            </a:prstGeom>
            <a:solidFill>
              <a:srgbClr val="D617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6" name="Google Shape;166;p23"/>
            <p:cNvPicPr preferRelativeResize="0"/>
            <p:nvPr/>
          </p:nvPicPr>
          <p:blipFill rotWithShape="1">
            <a:blip r:embed="rId2">
              <a:alphaModFix/>
            </a:blip>
            <a:srcRect/>
            <a:stretch/>
          </p:blipFill>
          <p:spPr>
            <a:xfrm>
              <a:off x="11056776" y="6024288"/>
              <a:ext cx="1013036" cy="471774"/>
            </a:xfrm>
            <a:prstGeom prst="rect">
              <a:avLst/>
            </a:prstGeom>
            <a:noFill/>
            <a:ln>
              <a:noFill/>
            </a:ln>
          </p:spPr>
        </p:pic>
      </p:grpSp>
      <p:sp>
        <p:nvSpPr>
          <p:cNvPr id="167" name="Google Shape;167;p23"/>
          <p:cNvSpPr txBox="1">
            <a:spLocks noGrp="1"/>
          </p:cNvSpPr>
          <p:nvPr>
            <p:ph type="title"/>
          </p:nvPr>
        </p:nvSpPr>
        <p:spPr>
          <a:xfrm>
            <a:off x="838200" y="198274"/>
            <a:ext cx="5541695" cy="1058906"/>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000000"/>
              </a:buClr>
              <a:buSzPts val="3200"/>
              <a:buFont typeface="Arial"/>
              <a:buNone/>
              <a:defRPr sz="3200"/>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3"/>
          <p:cNvSpPr txBox="1">
            <a:spLocks noGrp="1"/>
          </p:cNvSpPr>
          <p:nvPr>
            <p:ph type="subTitle" idx="1"/>
          </p:nvPr>
        </p:nvSpPr>
        <p:spPr>
          <a:xfrm>
            <a:off x="838200" y="1367306"/>
            <a:ext cx="5541695" cy="857839"/>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rgbClr val="D6172F"/>
              </a:buClr>
              <a:buSzPts val="2400"/>
              <a:buNone/>
              <a:defRPr sz="2400">
                <a:solidFill>
                  <a:srgbClr val="D6172F"/>
                </a:solidFill>
                <a:latin typeface="Roboto Slab Black"/>
                <a:ea typeface="Roboto Slab Black"/>
                <a:cs typeface="Roboto Slab Black"/>
                <a:sym typeface="Roboto Slab Black"/>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Google Shape;1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23"/>
          <p:cNvSpPr txBox="1">
            <a:spLocks noGrp="1"/>
          </p:cNvSpPr>
          <p:nvPr>
            <p:ph type="sldNum" idx="12"/>
          </p:nvPr>
        </p:nvSpPr>
        <p:spPr>
          <a:xfrm>
            <a:off x="93306" y="165463"/>
            <a:ext cx="36576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72"/>
        <p:cNvGrpSpPr/>
        <p:nvPr/>
      </p:nvGrpSpPr>
      <p:grpSpPr>
        <a:xfrm>
          <a:off x="0" y="0"/>
          <a:ext cx="0" cy="0"/>
          <a:chOff x="0" y="0"/>
          <a:chExt cx="0" cy="0"/>
        </a:xfrm>
      </p:grpSpPr>
      <p:sp>
        <p:nvSpPr>
          <p:cNvPr id="173" name="Google Shape;173;p24"/>
          <p:cNvSpPr>
            <a:spLocks noGrp="1"/>
          </p:cNvSpPr>
          <p:nvPr>
            <p:ph type="pic" idx="2"/>
          </p:nvPr>
        </p:nvSpPr>
        <p:spPr>
          <a:xfrm>
            <a:off x="6077570" y="165464"/>
            <a:ext cx="5394960" cy="6080760"/>
          </a:xfrm>
          <a:prstGeom prst="rect">
            <a:avLst/>
          </a:prstGeom>
          <a:noFill/>
          <a:ln>
            <a:noFill/>
          </a:ln>
        </p:spPr>
      </p:sp>
      <p:sp>
        <p:nvSpPr>
          <p:cNvPr id="174" name="Google Shape;174;p24"/>
          <p:cNvSpPr txBox="1">
            <a:spLocks noGrp="1"/>
          </p:cNvSpPr>
          <p:nvPr>
            <p:ph type="title"/>
          </p:nvPr>
        </p:nvSpPr>
        <p:spPr>
          <a:xfrm>
            <a:off x="838200" y="198274"/>
            <a:ext cx="7315200" cy="1058906"/>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000000"/>
              </a:buClr>
              <a:buSzPts val="3200"/>
              <a:buFont typeface="Arial"/>
              <a:buNone/>
              <a:defRPr sz="3200"/>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5" name="Google Shape;175;p24"/>
          <p:cNvGrpSpPr/>
          <p:nvPr/>
        </p:nvGrpSpPr>
        <p:grpSpPr>
          <a:xfrm>
            <a:off x="11514058" y="6186390"/>
            <a:ext cx="584896" cy="594330"/>
            <a:chOff x="10921171" y="5587171"/>
            <a:chExt cx="1280160" cy="1280160"/>
          </a:xfrm>
        </p:grpSpPr>
        <p:sp>
          <p:nvSpPr>
            <p:cNvPr id="176" name="Google Shape;176;p24"/>
            <p:cNvSpPr/>
            <p:nvPr/>
          </p:nvSpPr>
          <p:spPr>
            <a:xfrm>
              <a:off x="10921171" y="5587171"/>
              <a:ext cx="1280160" cy="1280160"/>
            </a:xfrm>
            <a:prstGeom prst="rect">
              <a:avLst/>
            </a:prstGeom>
            <a:solidFill>
              <a:srgbClr val="D617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7" name="Google Shape;177;p24"/>
            <p:cNvPicPr preferRelativeResize="0"/>
            <p:nvPr/>
          </p:nvPicPr>
          <p:blipFill rotWithShape="1">
            <a:blip r:embed="rId2">
              <a:alphaModFix/>
            </a:blip>
            <a:srcRect/>
            <a:stretch/>
          </p:blipFill>
          <p:spPr>
            <a:xfrm>
              <a:off x="11056776" y="6024288"/>
              <a:ext cx="1013036" cy="471774"/>
            </a:xfrm>
            <a:prstGeom prst="rect">
              <a:avLst/>
            </a:prstGeom>
            <a:noFill/>
            <a:ln>
              <a:noFill/>
            </a:ln>
          </p:spPr>
        </p:pic>
      </p:grpSp>
      <p:sp>
        <p:nvSpPr>
          <p:cNvPr id="178" name="Google Shape;178;p24"/>
          <p:cNvSpPr txBox="1">
            <a:spLocks noGrp="1"/>
          </p:cNvSpPr>
          <p:nvPr>
            <p:ph type="subTitle" idx="1"/>
          </p:nvPr>
        </p:nvSpPr>
        <p:spPr>
          <a:xfrm>
            <a:off x="838200" y="1367306"/>
            <a:ext cx="7315200" cy="857839"/>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rgbClr val="D6172F"/>
              </a:buClr>
              <a:buSzPts val="2400"/>
              <a:buNone/>
              <a:defRPr sz="2400">
                <a:solidFill>
                  <a:srgbClr val="D6172F"/>
                </a:solidFill>
                <a:latin typeface="Roboto Slab Black"/>
                <a:ea typeface="Roboto Slab Black"/>
                <a:cs typeface="Roboto Slab Black"/>
                <a:sym typeface="Roboto Slab Black"/>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9" name="Google Shape;1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Google Shape;181;p24"/>
          <p:cNvSpPr txBox="1">
            <a:spLocks noGrp="1"/>
          </p:cNvSpPr>
          <p:nvPr>
            <p:ph type="sldNum" idx="12"/>
          </p:nvPr>
        </p:nvSpPr>
        <p:spPr>
          <a:xfrm>
            <a:off x="93306" y="165463"/>
            <a:ext cx="36576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82"/>
        <p:cNvGrpSpPr/>
        <p:nvPr/>
      </p:nvGrpSpPr>
      <p:grpSpPr>
        <a:xfrm>
          <a:off x="0" y="0"/>
          <a:ext cx="0" cy="0"/>
          <a:chOff x="0" y="0"/>
          <a:chExt cx="0" cy="0"/>
        </a:xfrm>
      </p:grpSpPr>
      <p:sp>
        <p:nvSpPr>
          <p:cNvPr id="183" name="Google Shape;183;p25"/>
          <p:cNvSpPr>
            <a:spLocks noGrp="1"/>
          </p:cNvSpPr>
          <p:nvPr>
            <p:ph type="pic" idx="2"/>
          </p:nvPr>
        </p:nvSpPr>
        <p:spPr>
          <a:xfrm>
            <a:off x="838199" y="136524"/>
            <a:ext cx="5132865" cy="6219825"/>
          </a:xfrm>
          <a:prstGeom prst="rect">
            <a:avLst/>
          </a:prstGeom>
          <a:noFill/>
          <a:ln>
            <a:noFill/>
          </a:ln>
        </p:spPr>
      </p:sp>
      <p:sp>
        <p:nvSpPr>
          <p:cNvPr id="184" name="Google Shape;184;p25"/>
          <p:cNvSpPr txBox="1">
            <a:spLocks noGrp="1"/>
          </p:cNvSpPr>
          <p:nvPr>
            <p:ph type="title"/>
          </p:nvPr>
        </p:nvSpPr>
        <p:spPr>
          <a:xfrm>
            <a:off x="4925779" y="136523"/>
            <a:ext cx="5541695" cy="1600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000000"/>
              </a:buClr>
              <a:buSzPts val="3200"/>
              <a:buFont typeface="Arial"/>
              <a:buNone/>
              <a:defRPr sz="3200"/>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5" name="Google Shape;185;p25"/>
          <p:cNvGrpSpPr/>
          <p:nvPr/>
        </p:nvGrpSpPr>
        <p:grpSpPr>
          <a:xfrm>
            <a:off x="11514058" y="6186390"/>
            <a:ext cx="584896" cy="594330"/>
            <a:chOff x="10921171" y="5587171"/>
            <a:chExt cx="1280160" cy="1280160"/>
          </a:xfrm>
        </p:grpSpPr>
        <p:sp>
          <p:nvSpPr>
            <p:cNvPr id="186" name="Google Shape;186;p25"/>
            <p:cNvSpPr/>
            <p:nvPr/>
          </p:nvSpPr>
          <p:spPr>
            <a:xfrm>
              <a:off x="10921171" y="5587171"/>
              <a:ext cx="1280160" cy="1280160"/>
            </a:xfrm>
            <a:prstGeom prst="rect">
              <a:avLst/>
            </a:prstGeom>
            <a:solidFill>
              <a:srgbClr val="D617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7" name="Google Shape;187;p25"/>
            <p:cNvPicPr preferRelativeResize="0"/>
            <p:nvPr/>
          </p:nvPicPr>
          <p:blipFill rotWithShape="1">
            <a:blip r:embed="rId2">
              <a:alphaModFix/>
            </a:blip>
            <a:srcRect/>
            <a:stretch/>
          </p:blipFill>
          <p:spPr>
            <a:xfrm>
              <a:off x="11056776" y="6024288"/>
              <a:ext cx="1013036" cy="471774"/>
            </a:xfrm>
            <a:prstGeom prst="rect">
              <a:avLst/>
            </a:prstGeom>
            <a:noFill/>
            <a:ln>
              <a:noFill/>
            </a:ln>
          </p:spPr>
        </p:pic>
      </p:grpSp>
      <p:sp>
        <p:nvSpPr>
          <p:cNvPr id="188" name="Google Shape;188;p25"/>
          <p:cNvSpPr txBox="1">
            <a:spLocks noGrp="1"/>
          </p:cNvSpPr>
          <p:nvPr>
            <p:ph type="subTitle" idx="1"/>
          </p:nvPr>
        </p:nvSpPr>
        <p:spPr>
          <a:xfrm>
            <a:off x="4925779" y="1736723"/>
            <a:ext cx="5541695" cy="857839"/>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rgbClr val="D6172F"/>
              </a:buClr>
              <a:buSzPts val="2400"/>
              <a:buNone/>
              <a:defRPr sz="2400">
                <a:solidFill>
                  <a:srgbClr val="D6172F"/>
                </a:solidFill>
                <a:latin typeface="Roboto Slab Black"/>
                <a:ea typeface="Roboto Slab Black"/>
                <a:cs typeface="Roboto Slab Black"/>
                <a:sym typeface="Roboto Slab Black"/>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9" name="Google Shape;18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0" name="Google Shape;19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1" name="Google Shape;191;p25"/>
          <p:cNvSpPr txBox="1">
            <a:spLocks noGrp="1"/>
          </p:cNvSpPr>
          <p:nvPr>
            <p:ph type="sldNum" idx="12"/>
          </p:nvPr>
        </p:nvSpPr>
        <p:spPr>
          <a:xfrm>
            <a:off x="93306" y="165463"/>
            <a:ext cx="36576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 BG 1">
  <p:cSld name="TITLE_7_1_1">
    <p:bg>
      <p:bgPr>
        <a:solidFill>
          <a:schemeClr val="lt1"/>
        </a:solidFill>
        <a:effectLst/>
      </p:bgPr>
    </p:bg>
    <p:spTree>
      <p:nvGrpSpPr>
        <p:cNvPr id="1" name="Shape 192"/>
        <p:cNvGrpSpPr/>
        <p:nvPr/>
      </p:nvGrpSpPr>
      <p:grpSpPr>
        <a:xfrm>
          <a:off x="0" y="0"/>
          <a:ext cx="0" cy="0"/>
          <a:chOff x="0" y="0"/>
          <a:chExt cx="0" cy="0"/>
        </a:xfrm>
      </p:grpSpPr>
      <p:sp>
        <p:nvSpPr>
          <p:cNvPr id="193" name="Google Shape;193;p26"/>
          <p:cNvSpPr txBox="1"/>
          <p:nvPr/>
        </p:nvSpPr>
        <p:spPr>
          <a:xfrm>
            <a:off x="11838034" y="6604167"/>
            <a:ext cx="217200" cy="174300"/>
          </a:xfrm>
          <a:prstGeom prst="rect">
            <a:avLst/>
          </a:prstGeom>
          <a:noFill/>
          <a:ln>
            <a:noFill/>
          </a:ln>
        </p:spPr>
        <p:txBody>
          <a:bodyPr spcFirstLastPara="1" wrap="square" lIns="25400" tIns="25400" rIns="25400" bIns="25400" anchor="ctr" anchorCtr="0">
            <a:spAutoFit/>
          </a:bodyPr>
          <a:lstStyle/>
          <a:p>
            <a:pPr marL="0" marR="0" lvl="0" indent="0" algn="r" rtl="0">
              <a:lnSpc>
                <a:spcPct val="100000"/>
              </a:lnSpc>
              <a:spcBef>
                <a:spcPts val="0"/>
              </a:spcBef>
              <a:spcAft>
                <a:spcPts val="0"/>
              </a:spcAft>
              <a:buClr>
                <a:srgbClr val="929292"/>
              </a:buClr>
              <a:buSzPts val="500"/>
              <a:buFont typeface="Play"/>
              <a:buNone/>
            </a:pPr>
            <a:fld id="{00000000-1234-1234-1234-123412341234}" type="slidenum">
              <a:rPr lang="en-US" sz="800" i="0" u="none" strike="noStrike" cap="none">
                <a:solidFill>
                  <a:schemeClr val="dk2"/>
                </a:solidFill>
                <a:latin typeface="Source Sans Pro"/>
                <a:ea typeface="Source Sans Pro"/>
                <a:cs typeface="Source Sans Pro"/>
                <a:sym typeface="Source Sans Pro"/>
              </a:rPr>
              <a:t>‹#›</a:t>
            </a:fld>
            <a:endParaRPr sz="800">
              <a:solidFill>
                <a:schemeClr val="dk2"/>
              </a:solidFill>
              <a:latin typeface="Source Sans Pro"/>
              <a:ea typeface="Source Sans Pro"/>
              <a:cs typeface="Source Sans Pro"/>
              <a:sym typeface="Source Sans Pro"/>
            </a:endParaRPr>
          </a:p>
        </p:txBody>
      </p:sp>
      <p:sp>
        <p:nvSpPr>
          <p:cNvPr id="194" name="Google Shape;194;p26"/>
          <p:cNvSpPr txBox="1"/>
          <p:nvPr/>
        </p:nvSpPr>
        <p:spPr>
          <a:xfrm>
            <a:off x="124249" y="6583367"/>
            <a:ext cx="919500" cy="195300"/>
          </a:xfrm>
          <a:prstGeom prst="rect">
            <a:avLst/>
          </a:prstGeom>
          <a:noFill/>
          <a:ln>
            <a:noFill/>
          </a:ln>
        </p:spPr>
        <p:txBody>
          <a:bodyPr spcFirstLastPara="1" wrap="square" lIns="35700" tIns="35700" rIns="35700" bIns="35700" anchor="ctr" anchorCtr="0">
            <a:spAutoFit/>
          </a:bodyPr>
          <a:lstStyle/>
          <a:p>
            <a:pPr marL="0" marR="0" lvl="0" indent="0" algn="l" rtl="0">
              <a:lnSpc>
                <a:spcPct val="100000"/>
              </a:lnSpc>
              <a:spcBef>
                <a:spcPts val="0"/>
              </a:spcBef>
              <a:spcAft>
                <a:spcPts val="0"/>
              </a:spcAft>
              <a:buClr>
                <a:srgbClr val="929292"/>
              </a:buClr>
              <a:buSzPts val="700"/>
              <a:buFont typeface="Questrial"/>
              <a:buNone/>
            </a:pPr>
            <a:r>
              <a:rPr lang="en-US" sz="800" i="0" u="none" strike="noStrike" cap="none">
                <a:solidFill>
                  <a:srgbClr val="929292"/>
                </a:solidFill>
                <a:latin typeface="Source Sans Pro"/>
                <a:ea typeface="Source Sans Pro"/>
                <a:cs typeface="Source Sans Pro"/>
                <a:sym typeface="Source Sans Pro"/>
              </a:rPr>
              <a:t>Coursera</a:t>
            </a:r>
            <a:r>
              <a:rPr lang="en-US" sz="800">
                <a:solidFill>
                  <a:srgbClr val="929292"/>
                </a:solidFill>
                <a:latin typeface="Source Sans Pro"/>
                <a:ea typeface="Source Sans Pro"/>
                <a:cs typeface="Source Sans Pro"/>
                <a:sym typeface="Source Sans Pro"/>
              </a:rPr>
              <a:t> </a:t>
            </a:r>
            <a:endParaRPr sz="800">
              <a:latin typeface="Source Sans Pro"/>
              <a:ea typeface="Source Sans Pro"/>
              <a:cs typeface="Source Sans Pro"/>
              <a:sym typeface="Source Sans Pr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6792-6C66-D569-BDB3-8D69778D6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704A1-9867-C33A-767F-0A419EB70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95963-9CB0-D654-17C7-31FBABAC3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C50BA2-4523-FCD7-03A6-4F592661227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6EA32FA-B0DB-CBFA-6A0E-F6D81D84E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BDBB3-E67E-D21C-1BB3-87925BA22CDD}"/>
              </a:ext>
            </a:extLst>
          </p:cNvPr>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1425943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Comparison">
  <p:cSld name="1_Comparison">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5897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mple 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534991"/>
            <a:ext cx="10515600" cy="10997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718748"/>
            <a:ext cx="10515600" cy="4628081"/>
          </a:xfrm>
          <a:prstGeom prst="rect">
            <a:avLst/>
          </a:prstGeom>
          <a:noFill/>
          <a:ln>
            <a:noFill/>
          </a:ln>
        </p:spPr>
        <p:txBody>
          <a:bodyPr spcFirstLastPara="1" wrap="square" lIns="0" tIns="0" rIns="0" bIns="91425"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55600" algn="l">
              <a:lnSpc>
                <a:spcPct val="114000"/>
              </a:lnSpc>
              <a:spcBef>
                <a:spcPts val="600"/>
              </a:spcBef>
              <a:spcAft>
                <a:spcPts val="0"/>
              </a:spcAft>
              <a:buClr>
                <a:schemeClr val="dk1"/>
              </a:buClr>
              <a:buSzPts val="20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30200" algn="l">
              <a:lnSpc>
                <a:spcPct val="114000"/>
              </a:lnSpc>
              <a:spcBef>
                <a:spcPts val="600"/>
              </a:spcBef>
              <a:spcAft>
                <a:spcPts val="0"/>
              </a:spcAft>
              <a:buClr>
                <a:schemeClr val="dk1"/>
              </a:buClr>
              <a:buSzPts val="1600"/>
              <a:buChar char="▪"/>
              <a:defRPr/>
            </a:lvl4pPr>
            <a:lvl5pPr marL="2286000" lvl="4" indent="-330200" algn="l">
              <a:lnSpc>
                <a:spcPct val="114000"/>
              </a:lnSpc>
              <a:spcBef>
                <a:spcPts val="600"/>
              </a:spcBef>
              <a:spcAft>
                <a:spcPts val="0"/>
              </a:spcAft>
              <a:buClr>
                <a:schemeClr val="dk1"/>
              </a:buClr>
              <a:buSzPts val="16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4"/>
          <p:cNvGrpSpPr/>
          <p:nvPr/>
        </p:nvGrpSpPr>
        <p:grpSpPr>
          <a:xfrm>
            <a:off x="9430607" y="-13649"/>
            <a:ext cx="2787215" cy="906236"/>
            <a:chOff x="9430607" y="-13649"/>
            <a:chExt cx="2787215" cy="906236"/>
          </a:xfrm>
        </p:grpSpPr>
        <p:sp>
          <p:nvSpPr>
            <p:cNvPr id="29" name="Google Shape;29;p4"/>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4"/>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4"/>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Google Shape;32;p4"/>
            <p:cNvPicPr preferRelativeResize="0"/>
            <p:nvPr/>
          </p:nvPicPr>
          <p:blipFill rotWithShape="1">
            <a:blip r:embed="rId2">
              <a:alphaModFix/>
            </a:blip>
            <a:srcRect/>
            <a:stretch/>
          </p:blipFill>
          <p:spPr>
            <a:xfrm>
              <a:off x="9430607" y="329629"/>
              <a:ext cx="1472749" cy="18288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rgbClr val="000000"/>
        </a:solidFill>
        <a:effectLst/>
      </p:bgPr>
    </p:bg>
    <p:spTree>
      <p:nvGrpSpPr>
        <p:cNvPr id="1" name="Shape 33"/>
        <p:cNvGrpSpPr/>
        <p:nvPr/>
      </p:nvGrpSpPr>
      <p:grpSpPr>
        <a:xfrm>
          <a:off x="0" y="0"/>
          <a:ext cx="0" cy="0"/>
          <a:chOff x="0" y="0"/>
          <a:chExt cx="0" cy="0"/>
        </a:xfrm>
      </p:grpSpPr>
      <p:sp>
        <p:nvSpPr>
          <p:cNvPr id="34" name="Google Shape;34;p5"/>
          <p:cNvSpPr/>
          <p:nvPr/>
        </p:nvSpPr>
        <p:spPr>
          <a:xfrm>
            <a:off x="9894627" y="0"/>
            <a:ext cx="229737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5"/>
          <p:cNvSpPr/>
          <p:nvPr/>
        </p:nvSpPr>
        <p:spPr>
          <a:xfrm>
            <a:off x="8614467" y="5577840"/>
            <a:ext cx="128016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5"/>
          <p:cNvSpPr/>
          <p:nvPr/>
        </p:nvSpPr>
        <p:spPr>
          <a:xfrm>
            <a:off x="7777859" y="4754880"/>
            <a:ext cx="822960"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5"/>
          <p:cNvSpPr/>
          <p:nvPr/>
        </p:nvSpPr>
        <p:spPr>
          <a:xfrm>
            <a:off x="7302235" y="5585346"/>
            <a:ext cx="457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5"/>
          <p:cNvSpPr txBox="1">
            <a:spLocks noGrp="1"/>
          </p:cNvSpPr>
          <p:nvPr>
            <p:ph type="title"/>
          </p:nvPr>
        </p:nvSpPr>
        <p:spPr>
          <a:xfrm>
            <a:off x="838200" y="2236457"/>
            <a:ext cx="6774712" cy="169759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5400"/>
              <a:buFont typeface="Arial"/>
              <a:buNone/>
              <a:defRPr sz="5400" b="1">
                <a:solidFill>
                  <a:schemeClr val="lt1"/>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5"/>
          <p:cNvPicPr preferRelativeResize="0"/>
          <p:nvPr/>
        </p:nvPicPr>
        <p:blipFill rotWithShape="1">
          <a:blip r:embed="rId2">
            <a:alphaModFix/>
          </a:blip>
          <a:srcRect/>
          <a:stretch/>
        </p:blipFill>
        <p:spPr>
          <a:xfrm>
            <a:off x="10222173" y="5801578"/>
            <a:ext cx="1516145" cy="7060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ft Feature Image and Text">
  <p:cSld name="Left Feature Image and Text">
    <p:spTree>
      <p:nvGrpSpPr>
        <p:cNvPr id="1" name="Shape 40"/>
        <p:cNvGrpSpPr/>
        <p:nvPr/>
      </p:nvGrpSpPr>
      <p:grpSpPr>
        <a:xfrm>
          <a:off x="0" y="0"/>
          <a:ext cx="0" cy="0"/>
          <a:chOff x="0" y="0"/>
          <a:chExt cx="0" cy="0"/>
        </a:xfrm>
      </p:grpSpPr>
      <p:sp>
        <p:nvSpPr>
          <p:cNvPr id="41" name="Google Shape;41;p6"/>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6"/>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6"/>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4" name="Google Shape;44;p6"/>
          <p:cNvPicPr preferRelativeResize="0"/>
          <p:nvPr/>
        </p:nvPicPr>
        <p:blipFill rotWithShape="1">
          <a:blip r:embed="rId2">
            <a:alphaModFix/>
          </a:blip>
          <a:srcRect/>
          <a:stretch/>
        </p:blipFill>
        <p:spPr>
          <a:xfrm>
            <a:off x="9430607" y="329629"/>
            <a:ext cx="1472749" cy="182880"/>
          </a:xfrm>
          <a:prstGeom prst="rect">
            <a:avLst/>
          </a:prstGeom>
          <a:noFill/>
          <a:ln>
            <a:noFill/>
          </a:ln>
        </p:spPr>
      </p:pic>
      <p:sp>
        <p:nvSpPr>
          <p:cNvPr id="45" name="Google Shape;45;p6"/>
          <p:cNvSpPr>
            <a:spLocks noGrp="1"/>
          </p:cNvSpPr>
          <p:nvPr>
            <p:ph type="pic" idx="2"/>
          </p:nvPr>
        </p:nvSpPr>
        <p:spPr>
          <a:xfrm>
            <a:off x="-9363" y="-14288"/>
            <a:ext cx="6910388" cy="6872288"/>
          </a:xfrm>
          <a:prstGeom prst="rect">
            <a:avLst/>
          </a:prstGeom>
          <a:noFill/>
          <a:ln>
            <a:noFill/>
          </a:ln>
        </p:spPr>
      </p:sp>
      <p:sp>
        <p:nvSpPr>
          <p:cNvPr id="46" name="Google Shape;46;p6"/>
          <p:cNvSpPr txBox="1">
            <a:spLocks noGrp="1"/>
          </p:cNvSpPr>
          <p:nvPr>
            <p:ph type="title"/>
          </p:nvPr>
        </p:nvSpPr>
        <p:spPr>
          <a:xfrm>
            <a:off x="7474687" y="1042372"/>
            <a:ext cx="4194495" cy="10997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7474688" y="2222500"/>
            <a:ext cx="4019107" cy="39973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2400"/>
              <a:buNone/>
              <a:defRPr/>
            </a:lvl1pPr>
            <a:lvl2pPr marL="914400" lvl="1" indent="-228600" algn="l">
              <a:lnSpc>
                <a:spcPct val="114000"/>
              </a:lnSpc>
              <a:spcBef>
                <a:spcPts val="600"/>
              </a:spcBef>
              <a:spcAft>
                <a:spcPts val="0"/>
              </a:spcAft>
              <a:buClr>
                <a:schemeClr val="dk1"/>
              </a:buClr>
              <a:buSzPts val="2000"/>
              <a:buNone/>
              <a:defRPr/>
            </a:lvl2pPr>
            <a:lvl3pPr marL="1371600" lvl="2" indent="-228600" algn="l">
              <a:lnSpc>
                <a:spcPct val="114000"/>
              </a:lnSpc>
              <a:spcBef>
                <a:spcPts val="600"/>
              </a:spcBef>
              <a:spcAft>
                <a:spcPts val="0"/>
              </a:spcAft>
              <a:buClr>
                <a:schemeClr val="dk1"/>
              </a:buClr>
              <a:buSzPts val="1800"/>
              <a:buNone/>
              <a:defRPr/>
            </a:lvl3pPr>
            <a:lvl4pPr marL="1828800" lvl="3" indent="-228600" algn="l">
              <a:lnSpc>
                <a:spcPct val="114000"/>
              </a:lnSpc>
              <a:spcBef>
                <a:spcPts val="600"/>
              </a:spcBef>
              <a:spcAft>
                <a:spcPts val="0"/>
              </a:spcAft>
              <a:buClr>
                <a:schemeClr val="dk1"/>
              </a:buClr>
              <a:buSzPts val="1600"/>
              <a:buNone/>
              <a:defRPr/>
            </a:lvl4pPr>
            <a:lvl5pPr marL="2286000" lvl="4" indent="-228600" algn="l">
              <a:lnSpc>
                <a:spcPct val="114000"/>
              </a:lnSpc>
              <a:spcBef>
                <a:spcPts val="600"/>
              </a:spcBef>
              <a:spcAft>
                <a:spcPts val="0"/>
              </a:spcAft>
              <a:buClr>
                <a:schemeClr val="dk1"/>
              </a:buClr>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38199" y="534991"/>
            <a:ext cx="10459873" cy="1329733"/>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9"/>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9"/>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3" name="Google Shape;73;p9"/>
          <p:cNvPicPr preferRelativeResize="0"/>
          <p:nvPr/>
        </p:nvPicPr>
        <p:blipFill rotWithShape="1">
          <a:blip r:embed="rId2">
            <a:alphaModFix/>
          </a:blip>
          <a:srcRect/>
          <a:stretch/>
        </p:blipFill>
        <p:spPr>
          <a:xfrm>
            <a:off x="9430607" y="329629"/>
            <a:ext cx="1472749" cy="182880"/>
          </a:xfrm>
          <a:prstGeom prst="rect">
            <a:avLst/>
          </a:prstGeom>
          <a:noFill/>
          <a:ln>
            <a:noFill/>
          </a:ln>
        </p:spPr>
      </p:pic>
      <p:sp>
        <p:nvSpPr>
          <p:cNvPr id="74" name="Google Shape;74;p9"/>
          <p:cNvSpPr txBox="1">
            <a:spLocks noGrp="1"/>
          </p:cNvSpPr>
          <p:nvPr>
            <p:ph type="subTitle" idx="1"/>
          </p:nvPr>
        </p:nvSpPr>
        <p:spPr>
          <a:xfrm>
            <a:off x="838200" y="1892020"/>
            <a:ext cx="10459872" cy="857839"/>
          </a:xfrm>
          <a:prstGeom prst="rect">
            <a:avLst/>
          </a:prstGeom>
          <a:noFill/>
          <a:ln>
            <a:noFill/>
          </a:ln>
        </p:spPr>
        <p:txBody>
          <a:bodyPr spcFirstLastPara="1" wrap="square" lIns="0" tIns="0" rIns="0" bIns="0" anchor="t" anchorCtr="0">
            <a:normAutofit/>
          </a:bodyPr>
          <a:lstStyle>
            <a:lvl1pPr lvl="0" algn="l">
              <a:lnSpc>
                <a:spcPct val="114000"/>
              </a:lnSpc>
              <a:spcBef>
                <a:spcPts val="0"/>
              </a:spcBef>
              <a:spcAft>
                <a:spcPts val="0"/>
              </a:spcAft>
              <a:buClr>
                <a:srgbClr val="D6172F"/>
              </a:buClr>
              <a:buSzPts val="2800"/>
              <a:buNone/>
              <a:defRPr sz="2800" b="1">
                <a:solidFill>
                  <a:srgbClr val="D6172F"/>
                </a:solidFill>
                <a:latin typeface="Arial"/>
                <a:ea typeface="Arial"/>
                <a:cs typeface="Arial"/>
                <a:sym typeface="Arial"/>
              </a:defRPr>
            </a:lvl1pPr>
            <a:lvl2pPr lvl="1" algn="ctr">
              <a:lnSpc>
                <a:spcPct val="114000"/>
              </a:lnSpc>
              <a:spcBef>
                <a:spcPts val="600"/>
              </a:spcBef>
              <a:spcAft>
                <a:spcPts val="0"/>
              </a:spcAft>
              <a:buClr>
                <a:schemeClr val="dk1"/>
              </a:buClr>
              <a:buSzPts val="2000"/>
              <a:buNone/>
              <a:defRPr sz="2000"/>
            </a:lvl2pPr>
            <a:lvl3pPr lvl="2" algn="ctr">
              <a:lnSpc>
                <a:spcPct val="114000"/>
              </a:lnSpc>
              <a:spcBef>
                <a:spcPts val="600"/>
              </a:spcBef>
              <a:spcAft>
                <a:spcPts val="0"/>
              </a:spcAft>
              <a:buClr>
                <a:schemeClr val="dk1"/>
              </a:buClr>
              <a:buSzPts val="1800"/>
              <a:buNone/>
              <a:defRPr sz="1800"/>
            </a:lvl3pPr>
            <a:lvl4pPr lvl="3" algn="ctr">
              <a:lnSpc>
                <a:spcPct val="114000"/>
              </a:lnSpc>
              <a:spcBef>
                <a:spcPts val="600"/>
              </a:spcBef>
              <a:spcAft>
                <a:spcPts val="0"/>
              </a:spcAft>
              <a:buClr>
                <a:schemeClr val="dk1"/>
              </a:buClr>
              <a:buSzPts val="1600"/>
              <a:buNone/>
              <a:defRPr sz="1600"/>
            </a:lvl4pPr>
            <a:lvl5pPr lvl="4" algn="ctr">
              <a:lnSpc>
                <a:spcPct val="114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534991"/>
            <a:ext cx="10515600" cy="10997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b="1">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10"/>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10"/>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0" name="Google Shape;80;p10"/>
          <p:cNvPicPr preferRelativeResize="0"/>
          <p:nvPr/>
        </p:nvPicPr>
        <p:blipFill rotWithShape="1">
          <a:blip r:embed="rId2">
            <a:alphaModFix/>
          </a:blip>
          <a:srcRect/>
          <a:stretch/>
        </p:blipFill>
        <p:spPr>
          <a:xfrm>
            <a:off x="9430607" y="329629"/>
            <a:ext cx="1472749" cy="182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wordmark">
  <p:cSld name="Blank with wordmark">
    <p:spTree>
      <p:nvGrpSpPr>
        <p:cNvPr id="1" name="Shape 81"/>
        <p:cNvGrpSpPr/>
        <p:nvPr/>
      </p:nvGrpSpPr>
      <p:grpSpPr>
        <a:xfrm>
          <a:off x="0" y="0"/>
          <a:ext cx="0" cy="0"/>
          <a:chOff x="0" y="0"/>
          <a:chExt cx="0" cy="0"/>
        </a:xfrm>
      </p:grpSpPr>
      <p:sp>
        <p:nvSpPr>
          <p:cNvPr id="82" name="Google Shape;82;p11"/>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11"/>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11"/>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5" name="Google Shape;85;p11"/>
          <p:cNvPicPr preferRelativeResize="0"/>
          <p:nvPr/>
        </p:nvPicPr>
        <p:blipFill rotWithShape="1">
          <a:blip r:embed="rId2">
            <a:alphaModFix/>
          </a:blip>
          <a:srcRect/>
          <a:stretch/>
        </p:blipFill>
        <p:spPr>
          <a:xfrm>
            <a:off x="9430607" y="329629"/>
            <a:ext cx="1472749" cy="1828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with subheaders" type="twoTxTwoObj">
  <p:cSld name="TWO_OBJECTS_WITH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9788" y="365125"/>
            <a:ext cx="10515600" cy="823913"/>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3600"/>
              <a:buFont typeface="Arial"/>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a:off x="839788" y="1279942"/>
            <a:ext cx="5157787" cy="823912"/>
          </a:xfrm>
          <a:prstGeom prst="rect">
            <a:avLst/>
          </a:prstGeom>
          <a:noFill/>
          <a:ln>
            <a:noFill/>
          </a:ln>
        </p:spPr>
        <p:txBody>
          <a:bodyPr spcFirstLastPara="1" wrap="square" lIns="0" tIns="0" rIns="0" bIns="0" anchor="b" anchorCtr="0">
            <a:normAutofit/>
          </a:bodyPr>
          <a:lstStyle>
            <a:lvl1pPr marL="457200" lvl="0" indent="-228600" algn="l">
              <a:lnSpc>
                <a:spcPct val="114000"/>
              </a:lnSpc>
              <a:spcBef>
                <a:spcPts val="0"/>
              </a:spcBef>
              <a:spcAft>
                <a:spcPts val="0"/>
              </a:spcAft>
              <a:buClr>
                <a:schemeClr val="accent1"/>
              </a:buClr>
              <a:buSzPts val="2400"/>
              <a:buNone/>
              <a:defRPr sz="2400" b="1">
                <a:solidFill>
                  <a:schemeClr val="accent1"/>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2"/>
          <p:cNvSpPr txBox="1">
            <a:spLocks noGrp="1"/>
          </p:cNvSpPr>
          <p:nvPr>
            <p:ph type="body" idx="2"/>
          </p:nvPr>
        </p:nvSpPr>
        <p:spPr>
          <a:xfrm>
            <a:off x="839788" y="2103854"/>
            <a:ext cx="5157787" cy="4085809"/>
          </a:xfrm>
          <a:prstGeom prst="rect">
            <a:avLst/>
          </a:prstGeom>
          <a:noFill/>
          <a:ln>
            <a:noFill/>
          </a:ln>
        </p:spPr>
        <p:txBody>
          <a:bodyPr spcFirstLastPara="1" wrap="square" lIns="0" tIns="0" rIns="0" bIns="0"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body" idx="3"/>
          </p:nvPr>
        </p:nvSpPr>
        <p:spPr>
          <a:xfrm>
            <a:off x="6172200" y="1279942"/>
            <a:ext cx="5183188" cy="823912"/>
          </a:xfrm>
          <a:prstGeom prst="rect">
            <a:avLst/>
          </a:prstGeom>
          <a:noFill/>
          <a:ln>
            <a:noFill/>
          </a:ln>
        </p:spPr>
        <p:txBody>
          <a:bodyPr spcFirstLastPara="1" wrap="square" lIns="0" tIns="0" rIns="0" bIns="0" anchor="b" anchorCtr="0">
            <a:normAutofit/>
          </a:bodyPr>
          <a:lstStyle>
            <a:lvl1pPr marL="457200" lvl="0" indent="-228600" algn="l">
              <a:lnSpc>
                <a:spcPct val="114000"/>
              </a:lnSpc>
              <a:spcBef>
                <a:spcPts val="0"/>
              </a:spcBef>
              <a:spcAft>
                <a:spcPts val="0"/>
              </a:spcAft>
              <a:buClr>
                <a:schemeClr val="accent1"/>
              </a:buClr>
              <a:buSzPts val="2400"/>
              <a:buNone/>
              <a:defRPr sz="2400" b="1">
                <a:solidFill>
                  <a:schemeClr val="accent1"/>
                </a:solidFill>
                <a:latin typeface="Arial"/>
                <a:ea typeface="Arial"/>
                <a:cs typeface="Arial"/>
                <a:sym typeface="Arial"/>
              </a:defRPr>
            </a:lvl1pPr>
            <a:lvl2pPr marL="914400" lvl="1" indent="-228600" algn="l">
              <a:lnSpc>
                <a:spcPct val="114000"/>
              </a:lnSpc>
              <a:spcBef>
                <a:spcPts val="600"/>
              </a:spcBef>
              <a:spcAft>
                <a:spcPts val="0"/>
              </a:spcAft>
              <a:buClr>
                <a:schemeClr val="dk1"/>
              </a:buClr>
              <a:buSzPts val="2000"/>
              <a:buNone/>
              <a:defRPr sz="2000" b="1"/>
            </a:lvl2pPr>
            <a:lvl3pPr marL="1371600" lvl="2" indent="-228600" algn="l">
              <a:lnSpc>
                <a:spcPct val="114000"/>
              </a:lnSpc>
              <a:spcBef>
                <a:spcPts val="600"/>
              </a:spcBef>
              <a:spcAft>
                <a:spcPts val="0"/>
              </a:spcAft>
              <a:buClr>
                <a:schemeClr val="dk1"/>
              </a:buClr>
              <a:buSzPts val="1800"/>
              <a:buNone/>
              <a:defRPr sz="1800" b="1"/>
            </a:lvl3pPr>
            <a:lvl4pPr marL="1828800" lvl="3" indent="-228600" algn="l">
              <a:lnSpc>
                <a:spcPct val="114000"/>
              </a:lnSpc>
              <a:spcBef>
                <a:spcPts val="600"/>
              </a:spcBef>
              <a:spcAft>
                <a:spcPts val="0"/>
              </a:spcAft>
              <a:buClr>
                <a:schemeClr val="dk1"/>
              </a:buClr>
              <a:buSzPts val="1600"/>
              <a:buNone/>
              <a:defRPr sz="1600" b="1"/>
            </a:lvl4pPr>
            <a:lvl5pPr marL="2286000" lvl="4" indent="-228600" algn="l">
              <a:lnSpc>
                <a:spcPct val="114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12"/>
          <p:cNvSpPr txBox="1">
            <a:spLocks noGrp="1"/>
          </p:cNvSpPr>
          <p:nvPr>
            <p:ph type="body" idx="4"/>
          </p:nvPr>
        </p:nvSpPr>
        <p:spPr>
          <a:xfrm>
            <a:off x="6172200" y="2103854"/>
            <a:ext cx="5183188" cy="4085809"/>
          </a:xfrm>
          <a:prstGeom prst="rect">
            <a:avLst/>
          </a:prstGeom>
          <a:noFill/>
          <a:ln>
            <a:noFill/>
          </a:ln>
        </p:spPr>
        <p:txBody>
          <a:bodyPr spcFirstLastPara="1" wrap="square" lIns="0" tIns="0" rIns="0" bIns="0" anchor="t" anchorCtr="0">
            <a:normAutofit/>
          </a:bodyPr>
          <a:lstStyle>
            <a:lvl1pPr marL="457200" lvl="0" indent="-381000" algn="l">
              <a:lnSpc>
                <a:spcPct val="114000"/>
              </a:lnSpc>
              <a:spcBef>
                <a:spcPts val="0"/>
              </a:spcBef>
              <a:spcAft>
                <a:spcPts val="0"/>
              </a:spcAft>
              <a:buClr>
                <a:schemeClr val="dk1"/>
              </a:buClr>
              <a:buSzPts val="24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2" name="Google Shape;92;p12"/>
          <p:cNvGrpSpPr/>
          <p:nvPr/>
        </p:nvGrpSpPr>
        <p:grpSpPr>
          <a:xfrm>
            <a:off x="9430607" y="-13649"/>
            <a:ext cx="2787215" cy="906236"/>
            <a:chOff x="9430607" y="-13649"/>
            <a:chExt cx="2787215" cy="906236"/>
          </a:xfrm>
        </p:grpSpPr>
        <p:sp>
          <p:nvSpPr>
            <p:cNvPr id="93" name="Google Shape;93;p12"/>
            <p:cNvSpPr/>
            <p:nvPr/>
          </p:nvSpPr>
          <p:spPr>
            <a:xfrm>
              <a:off x="11669182" y="-13649"/>
              <a:ext cx="54864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12"/>
            <p:cNvSpPr/>
            <p:nvPr/>
          </p:nvSpPr>
          <p:spPr>
            <a:xfrm>
              <a:off x="11303422" y="526827"/>
              <a:ext cx="36576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12"/>
            <p:cNvSpPr/>
            <p:nvPr/>
          </p:nvSpPr>
          <p:spPr>
            <a:xfrm>
              <a:off x="11069473" y="302332"/>
              <a:ext cx="228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12"/>
            <p:cNvPicPr preferRelativeResize="0"/>
            <p:nvPr/>
          </p:nvPicPr>
          <p:blipFill rotWithShape="1">
            <a:blip r:embed="rId2">
              <a:alphaModFix/>
            </a:blip>
            <a:srcRect/>
            <a:stretch/>
          </p:blipFill>
          <p:spPr>
            <a:xfrm>
              <a:off x="9430607" y="329629"/>
              <a:ext cx="1472749" cy="18288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836612"/>
            <a:ext cx="10515600" cy="1099781"/>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lvl="1">
              <a:spcBef>
                <a:spcPts val="6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2020369"/>
            <a:ext cx="10515600" cy="4628081"/>
          </a:xfrm>
          <a:prstGeom prst="rect">
            <a:avLst/>
          </a:prstGeom>
          <a:noFill/>
          <a:ln>
            <a:noFill/>
          </a:ln>
        </p:spPr>
        <p:txBody>
          <a:bodyPr spcFirstLastPara="1" wrap="square" lIns="0" tIns="0" rIns="0" bIns="0" anchor="t" anchorCtr="0">
            <a:normAutofit/>
          </a:bodyPr>
          <a:lstStyle>
            <a:lvl1pPr marL="457200" marR="0" lvl="0" indent="-381000" algn="l" rtl="0">
              <a:lnSpc>
                <a:spcPct val="114000"/>
              </a:lnSpc>
              <a:spcBef>
                <a:spcPts val="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14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14000"/>
              </a:lnSpc>
              <a:spcBef>
                <a:spcPts val="6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14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14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4" r:id="rId24"/>
    <p:sldLayoutId id="214748367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ursera.org/professional-certificates/google-digital-marketing-ecommerce?" TargetMode="External"/><Relationship Id="rId3" Type="http://schemas.openxmlformats.org/officeDocument/2006/relationships/hyperlink" Target="https://apply.illinoistech.edu/register/?id=ce3737f8-dd73-4f6a-ade1-ae569c786b24" TargetMode="External"/><Relationship Id="rId7" Type="http://schemas.openxmlformats.org/officeDocument/2006/relationships/hyperlink" Target="https://www.coursera.org/professional-certificates/google-business-intelligence?" TargetMode="External"/><Relationship Id="rId12" Type="http://schemas.openxmlformats.org/officeDocument/2006/relationships/hyperlink" Target="https://www.coursera.org/professional-certificates/aws-cloud-solutions-architec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coursera.org/professional-certificates/google-advanced-data-analytics" TargetMode="External"/><Relationship Id="rId11" Type="http://schemas.openxmlformats.org/officeDocument/2006/relationships/hyperlink" Target="https://www.coursera.org/professional-certificates/aws-cloud-technology-consultant?" TargetMode="External"/><Relationship Id="rId5" Type="http://schemas.openxmlformats.org/officeDocument/2006/relationships/hyperlink" Target="https://www.coursera.org/professional-certificates/google-data-analytics" TargetMode="External"/><Relationship Id="rId10" Type="http://schemas.openxmlformats.org/officeDocument/2006/relationships/hyperlink" Target="https://www.coursera.org/professional-certificates/microsoft-power-bi-data-analyst" TargetMode="External"/><Relationship Id="rId4" Type="http://schemas.openxmlformats.org/officeDocument/2006/relationships/hyperlink" Target="https://www.coursera.org/professional-certificates/google-project-management?" TargetMode="External"/><Relationship Id="rId9" Type="http://schemas.openxmlformats.org/officeDocument/2006/relationships/hyperlink" Target="https://www.coursera.org/professional-certificates/ibm-data-scienc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iit.edu/coursera/degree-student-guide/degree-planning/mb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iit.edu/courser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iit.edu/coursera/course-offerings" TargetMode="External"/><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hyperlink" Target="mailto:mba-support@illinoistech.edu"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it0-my.sharepoint.com/:b:/r/personal/jchoo2_illinoistech_edu/Documents/IIT%20Coursera%20Program/Coursera%20Advisor/DegreeWorks%20Guide/Degree%20Works%20Guide%20for%20Coursera%20Learners.pdf?csf=1&amp;web=1&amp;e=gChL9Z"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iit0-my.sharepoint.com/:b:/r/personal/jchoo2_illinoistech_edu/Documents/IIT%20Coursera%20Program/Coursera%20Advisor/DegreeWorks%20Guide/Degree%20Works%20Guide%20for%20Coursera%20Learners.pdf?csf=1&amp;web=1&amp;e=gChL9Z"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iit0-my.sharepoint.com/:b:/r/personal/jchoo2_illinoistech_edu/Documents/IIT%20Coursera%20Program/Coursera%20Advisor/DegreeWorks%20Guide/Degree%20Works%20Guide%20for%20Coursera%20Learners.pdf?csf=1&amp;web=1&amp;e=gChL9Z"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iit.edu/coursera/advising-and-plannin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mba-support@illinoistech.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r/bCmqEnXui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it.edu/coursera/degree-student-guid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title" idx="4294967295"/>
          </p:nvPr>
        </p:nvSpPr>
        <p:spPr>
          <a:xfrm>
            <a:off x="450136" y="447161"/>
            <a:ext cx="11119200" cy="1143200"/>
          </a:xfrm>
          <a:prstGeom prst="rect">
            <a:avLst/>
          </a:prstGeom>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sz="2500" b="0">
                <a:solidFill>
                  <a:srgbClr val="FF0000"/>
                </a:solidFill>
                <a:latin typeface="Source Sans Pro"/>
                <a:ea typeface="Source Sans Pro"/>
                <a:cs typeface="Source Sans Pro"/>
                <a:sym typeface="Source Sans Pro"/>
              </a:rPr>
              <a:t>We will start shortly. In the  meantime...</a:t>
            </a:r>
            <a:endParaRPr sz="2500">
              <a:solidFill>
                <a:srgbClr val="FF0000"/>
              </a:solidFill>
              <a:latin typeface="Source Sans Pro"/>
              <a:ea typeface="Source Sans Pro"/>
              <a:cs typeface="Source Sans Pro"/>
              <a:sym typeface="Source Sans Pro"/>
            </a:endParaRPr>
          </a:p>
        </p:txBody>
      </p:sp>
      <p:sp>
        <p:nvSpPr>
          <p:cNvPr id="104" name="Google Shape;104;p25"/>
          <p:cNvSpPr txBox="1">
            <a:spLocks noGrp="1"/>
          </p:cNvSpPr>
          <p:nvPr>
            <p:ph type="body" idx="4294967295"/>
          </p:nvPr>
        </p:nvSpPr>
        <p:spPr>
          <a:xfrm>
            <a:off x="452300" y="1600200"/>
            <a:ext cx="7414000" cy="4516000"/>
          </a:xfrm>
          <a:prstGeom prst="rect">
            <a:avLst/>
          </a:prstGeom>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en" sz="2667" b="1">
                <a:solidFill>
                  <a:schemeClr val="dk1"/>
                </a:solidFill>
              </a:rPr>
              <a:t>Gather what you need to be comfortable and join our Pre-Session Chatter!</a:t>
            </a:r>
            <a:endParaRPr sz="2667" b="1">
              <a:solidFill>
                <a:schemeClr val="dk1"/>
              </a:solidFill>
            </a:endParaRPr>
          </a:p>
          <a:p>
            <a:pPr marL="608965" marR="0" lvl="0" indent="-456565" algn="l" rtl="0">
              <a:lnSpc>
                <a:spcPct val="150000"/>
              </a:lnSpc>
              <a:spcBef>
                <a:spcPts val="0"/>
              </a:spcBef>
              <a:spcAft>
                <a:spcPts val="0"/>
              </a:spcAft>
              <a:buClr>
                <a:schemeClr val="dk1"/>
              </a:buClr>
              <a:buSzPts val="1800"/>
              <a:buChar char="▪"/>
            </a:pPr>
            <a:r>
              <a:rPr lang="en" sz="2400">
                <a:solidFill>
                  <a:schemeClr val="dk1"/>
                </a:solidFill>
              </a:rPr>
              <a:t>Experience with online classes</a:t>
            </a:r>
            <a:endParaRPr sz="2400">
              <a:solidFill>
                <a:schemeClr val="dk1"/>
              </a:solidFill>
            </a:endParaRPr>
          </a:p>
          <a:p>
            <a:pPr marL="608965" marR="0" lvl="0" indent="-456565" algn="l" rtl="0">
              <a:lnSpc>
                <a:spcPct val="150000"/>
              </a:lnSpc>
              <a:spcBef>
                <a:spcPts val="0"/>
              </a:spcBef>
              <a:spcAft>
                <a:spcPts val="0"/>
              </a:spcAft>
              <a:buClr>
                <a:schemeClr val="dk1"/>
              </a:buClr>
              <a:buSzPts val="1800"/>
              <a:buChar char="▪"/>
            </a:pPr>
            <a:r>
              <a:rPr lang="en" sz="2400">
                <a:solidFill>
                  <a:schemeClr val="dk1"/>
                </a:solidFill>
              </a:rPr>
              <a:t>Previous college courses</a:t>
            </a:r>
            <a:endParaRPr sz="2400">
              <a:solidFill>
                <a:schemeClr val="dk1"/>
              </a:solidFill>
            </a:endParaRPr>
          </a:p>
          <a:p>
            <a:pPr marL="608965" marR="0" lvl="0" indent="-456565" algn="l" rtl="0">
              <a:lnSpc>
                <a:spcPct val="150000"/>
              </a:lnSpc>
              <a:spcBef>
                <a:spcPts val="0"/>
              </a:spcBef>
              <a:spcAft>
                <a:spcPts val="0"/>
              </a:spcAft>
              <a:buClr>
                <a:schemeClr val="dk1"/>
              </a:buClr>
              <a:buSzPts val="1800"/>
              <a:buChar char="▪"/>
            </a:pPr>
            <a:r>
              <a:rPr lang="en" sz="2400">
                <a:solidFill>
                  <a:schemeClr val="dk1"/>
                </a:solidFill>
              </a:rPr>
              <a:t>Current or prior employment  </a:t>
            </a:r>
            <a:endParaRPr sz="2400">
              <a:solidFill>
                <a:schemeClr val="dk1"/>
              </a:solidFill>
            </a:endParaRPr>
          </a:p>
          <a:p>
            <a:pPr marL="0" marR="0" lvl="0" indent="0" algn="l" rtl="0">
              <a:lnSpc>
                <a:spcPct val="150000"/>
              </a:lnSpc>
              <a:spcBef>
                <a:spcPts val="0"/>
              </a:spcBef>
              <a:spcAft>
                <a:spcPts val="0"/>
              </a:spcAft>
              <a:buNone/>
            </a:pPr>
            <a:r>
              <a:rPr lang="en" sz="1600">
                <a:solidFill>
                  <a:schemeClr val="dk1"/>
                </a:solidFill>
              </a:rPr>
              <a:t>_______________________________________________________________</a:t>
            </a:r>
          </a:p>
          <a:p>
            <a:pPr marL="0" marR="0" lvl="0" indent="0" algn="l" rtl="0">
              <a:lnSpc>
                <a:spcPct val="150000"/>
              </a:lnSpc>
              <a:spcBef>
                <a:spcPts val="0"/>
              </a:spcBef>
              <a:spcAft>
                <a:spcPts val="0"/>
              </a:spcAft>
              <a:buNone/>
            </a:pPr>
            <a:r>
              <a:rPr lang="en" sz="2133">
                <a:solidFill>
                  <a:schemeClr val="dk1"/>
                </a:solidFill>
              </a:rPr>
              <a:t>As part of this session, you may need to know how to:</a:t>
            </a:r>
            <a:endParaRPr sz="2133">
              <a:solidFill>
                <a:schemeClr val="dk1"/>
              </a:solidFill>
            </a:endParaRPr>
          </a:p>
          <a:p>
            <a:pPr marL="608965" marR="0" lvl="0" indent="-440055" algn="l" rtl="0">
              <a:lnSpc>
                <a:spcPct val="150000"/>
              </a:lnSpc>
              <a:spcBef>
                <a:spcPts val="0"/>
              </a:spcBef>
              <a:spcAft>
                <a:spcPts val="0"/>
              </a:spcAft>
              <a:buClr>
                <a:schemeClr val="dk1"/>
              </a:buClr>
              <a:buSzPts val="1600"/>
              <a:buChar char="▪"/>
            </a:pPr>
            <a:r>
              <a:rPr lang="en" sz="2133">
                <a:solidFill>
                  <a:schemeClr val="dk1"/>
                </a:solidFill>
              </a:rPr>
              <a:t>Activate and deactivate voice and video</a:t>
            </a:r>
            <a:endParaRPr sz="2133">
              <a:solidFill>
                <a:schemeClr val="dk1"/>
              </a:solidFill>
            </a:endParaRPr>
          </a:p>
          <a:p>
            <a:pPr marL="608965" marR="0" lvl="0" indent="-440055" algn="l" rtl="0">
              <a:lnSpc>
                <a:spcPct val="150000"/>
              </a:lnSpc>
              <a:spcBef>
                <a:spcPts val="0"/>
              </a:spcBef>
              <a:spcAft>
                <a:spcPts val="0"/>
              </a:spcAft>
              <a:buClr>
                <a:schemeClr val="dk1"/>
              </a:buClr>
              <a:buSzPts val="1600"/>
              <a:buChar char="▪"/>
            </a:pPr>
            <a:r>
              <a:rPr lang="en" sz="2133">
                <a:solidFill>
                  <a:schemeClr val="dk1"/>
                </a:solidFill>
              </a:rPr>
              <a:t>Send chats and join breakout sessions</a:t>
            </a:r>
            <a:endParaRPr sz="2667" b="1">
              <a:solidFill>
                <a:schemeClr val="dk1"/>
              </a:solidFill>
            </a:endParaRPr>
          </a:p>
        </p:txBody>
      </p:sp>
      <p:pic>
        <p:nvPicPr>
          <p:cNvPr id="105" name="Google Shape;105;p25"/>
          <p:cNvPicPr preferRelativeResize="0"/>
          <p:nvPr/>
        </p:nvPicPr>
        <p:blipFill rotWithShape="1">
          <a:blip r:embed="rId3">
            <a:alphaModFix/>
          </a:blip>
          <a:srcRect l="12641" t="10035" r="11480" b="9488"/>
          <a:stretch/>
        </p:blipFill>
        <p:spPr>
          <a:xfrm>
            <a:off x="7780037" y="1421613"/>
            <a:ext cx="3789300" cy="4018900"/>
          </a:xfrm>
          <a:prstGeom prst="rect">
            <a:avLst/>
          </a:prstGeom>
          <a:noFill/>
          <a:ln>
            <a:noFill/>
          </a:ln>
        </p:spPr>
      </p:pic>
    </p:spTree>
    <p:extLst>
      <p:ext uri="{BB962C8B-B14F-4D97-AF65-F5344CB8AC3E}">
        <p14:creationId xmlns:p14="http://schemas.microsoft.com/office/powerpoint/2010/main" val="3378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7FD1-11C4-7411-49AA-E3253735089A}"/>
              </a:ext>
            </a:extLst>
          </p:cNvPr>
          <p:cNvSpPr>
            <a:spLocks noGrp="1"/>
          </p:cNvSpPr>
          <p:nvPr>
            <p:ph type="title"/>
          </p:nvPr>
        </p:nvSpPr>
        <p:spPr>
          <a:xfrm>
            <a:off x="1031383" y="1576033"/>
            <a:ext cx="9678474" cy="1099781"/>
          </a:xfrm>
        </p:spPr>
        <p:txBody>
          <a:bodyPr>
            <a:normAutofit fontScale="90000"/>
          </a:bodyPr>
          <a:lstStyle/>
          <a:p>
            <a:r>
              <a:rPr lang="en-US" sz="3200"/>
              <a:t>Step 1: Conditional Admission (3 PBA Credits)</a:t>
            </a:r>
            <a:br>
              <a:rPr lang="en-US" sz="3200" b="1" dirty="0"/>
            </a:br>
            <a:br>
              <a:rPr lang="en-US" sz="3200" dirty="0"/>
            </a:br>
            <a:endParaRPr lang="en-US" sz="2800" b="1"/>
          </a:p>
        </p:txBody>
      </p:sp>
      <p:graphicFrame>
        <p:nvGraphicFramePr>
          <p:cNvPr id="6" name="Content Placeholder 5">
            <a:extLst>
              <a:ext uri="{FF2B5EF4-FFF2-40B4-BE49-F238E27FC236}">
                <a16:creationId xmlns:a16="http://schemas.microsoft.com/office/drawing/2014/main" id="{C1F18147-1593-130A-001C-37062ABCE162}"/>
              </a:ext>
            </a:extLst>
          </p:cNvPr>
          <p:cNvGraphicFramePr>
            <a:graphicFrameLocks noGrp="1"/>
          </p:cNvGraphicFramePr>
          <p:nvPr>
            <p:ph sz="half" idx="4294967295"/>
            <p:extLst>
              <p:ext uri="{D42A27DB-BD31-4B8C-83A1-F6EECF244321}">
                <p14:modId xmlns:p14="http://schemas.microsoft.com/office/powerpoint/2010/main" val="2572709673"/>
              </p:ext>
            </p:extLst>
          </p:nvPr>
        </p:nvGraphicFramePr>
        <p:xfrm>
          <a:off x="1030310" y="2672813"/>
          <a:ext cx="9731041" cy="2829174"/>
        </p:xfrm>
        <a:graphic>
          <a:graphicData uri="http://schemas.openxmlformats.org/drawingml/2006/table">
            <a:tbl>
              <a:tblPr firstRow="1" bandRow="1">
                <a:tableStyleId>{793D81CF-94F2-401A-BA57-92F5A7B2D0C5}</a:tableStyleId>
              </a:tblPr>
              <a:tblGrid>
                <a:gridCol w="9731041">
                  <a:extLst>
                    <a:ext uri="{9D8B030D-6E8A-4147-A177-3AD203B41FA5}">
                      <a16:colId xmlns:a16="http://schemas.microsoft.com/office/drawing/2014/main" val="1441281240"/>
                    </a:ext>
                  </a:extLst>
                </a:gridCol>
              </a:tblGrid>
              <a:tr h="668738">
                <a:tc>
                  <a:txBody>
                    <a:bodyPr/>
                    <a:lstStyle/>
                    <a:p>
                      <a:pPr algn="ctr"/>
                      <a:r>
                        <a:rPr lang="en-US" sz="2400">
                          <a:solidFill>
                            <a:srgbClr val="FFFFFF"/>
                          </a:solidFill>
                        </a:rPr>
                        <a:t>Performance-Based Admission PBA Courses </a:t>
                      </a:r>
                    </a:p>
                    <a:p>
                      <a:pPr lvl="0" algn="ctr">
                        <a:buNone/>
                      </a:pPr>
                      <a:r>
                        <a:rPr lang="en-US" sz="2400">
                          <a:solidFill>
                            <a:srgbClr val="FFFFFF"/>
                          </a:solidFill>
                        </a:rPr>
                        <a:t>(3 Credits) </a:t>
                      </a:r>
                    </a:p>
                  </a:txBody>
                  <a:tcPr/>
                </a:tc>
                <a:extLst>
                  <a:ext uri="{0D108BD9-81ED-4DB2-BD59-A6C34878D82A}">
                    <a16:rowId xmlns:a16="http://schemas.microsoft.com/office/drawing/2014/main" val="3981724226"/>
                  </a:ext>
                </a:extLst>
              </a:tr>
              <a:tr h="668738">
                <a:tc>
                  <a:txBody>
                    <a:bodyPr/>
                    <a:lstStyle/>
                    <a:p>
                      <a:r>
                        <a:rPr lang="en-US" sz="2000" dirty="0">
                          <a:solidFill>
                            <a:srgbClr val="1F1F1F"/>
                          </a:solidFill>
                        </a:rPr>
                        <a:t>MBA 701 Competitive Strategy (1 credit) – Krishna </a:t>
                      </a:r>
                      <a:r>
                        <a:rPr lang="en-US" sz="2000" dirty="0" err="1">
                          <a:solidFill>
                            <a:srgbClr val="1F1F1F"/>
                          </a:solidFill>
                        </a:rPr>
                        <a:t>Erramilli</a:t>
                      </a:r>
                    </a:p>
                  </a:txBody>
                  <a:tcPr/>
                </a:tc>
                <a:extLst>
                  <a:ext uri="{0D108BD9-81ED-4DB2-BD59-A6C34878D82A}">
                    <a16:rowId xmlns:a16="http://schemas.microsoft.com/office/drawing/2014/main" val="2642685426"/>
                  </a:ext>
                </a:extLst>
              </a:tr>
              <a:tr h="668738">
                <a:tc>
                  <a:txBody>
                    <a:bodyPr/>
                    <a:lstStyle/>
                    <a:p>
                      <a:r>
                        <a:rPr lang="en-US" sz="2000">
                          <a:solidFill>
                            <a:srgbClr val="1F1F1F"/>
                          </a:solidFill>
                        </a:rPr>
                        <a:t>MBA 702 Managerial Economics (1 credit) – Priyanka Sharma</a:t>
                      </a:r>
                      <a:endParaRPr lang="en-US" sz="2000" dirty="0">
                        <a:solidFill>
                          <a:srgbClr val="1F1F1F"/>
                        </a:solidFill>
                      </a:endParaRPr>
                    </a:p>
                  </a:txBody>
                  <a:tcPr/>
                </a:tc>
                <a:extLst>
                  <a:ext uri="{0D108BD9-81ED-4DB2-BD59-A6C34878D82A}">
                    <a16:rowId xmlns:a16="http://schemas.microsoft.com/office/drawing/2014/main" val="3113400310"/>
                  </a:ext>
                </a:extLst>
              </a:tr>
              <a:tr h="668738">
                <a:tc>
                  <a:txBody>
                    <a:bodyPr/>
                    <a:lstStyle/>
                    <a:p>
                      <a:r>
                        <a:rPr lang="en-US" sz="2000">
                          <a:solidFill>
                            <a:srgbClr val="1F1F1F"/>
                          </a:solidFill>
                        </a:rPr>
                        <a:t>MBA 703 Mastering Excel Essentials (1 credit) – Liz Durango-Cohen</a:t>
                      </a:r>
                      <a:endParaRPr lang="en-US" sz="2000" dirty="0">
                        <a:solidFill>
                          <a:srgbClr val="1F1F1F"/>
                        </a:solidFill>
                      </a:endParaRPr>
                    </a:p>
                  </a:txBody>
                  <a:tcPr/>
                </a:tc>
                <a:extLst>
                  <a:ext uri="{0D108BD9-81ED-4DB2-BD59-A6C34878D82A}">
                    <a16:rowId xmlns:a16="http://schemas.microsoft.com/office/drawing/2014/main" val="1477985567"/>
                  </a:ext>
                </a:extLst>
              </a:tr>
            </a:tbl>
          </a:graphicData>
        </a:graphic>
      </p:graphicFrame>
      <p:sp>
        <p:nvSpPr>
          <p:cNvPr id="4" name="TextBox 3">
            <a:extLst>
              <a:ext uri="{FF2B5EF4-FFF2-40B4-BE49-F238E27FC236}">
                <a16:creationId xmlns:a16="http://schemas.microsoft.com/office/drawing/2014/main" id="{1464ECDB-93FC-81EC-1B0C-BF39F787FC76}"/>
              </a:ext>
            </a:extLst>
          </p:cNvPr>
          <p:cNvSpPr txBox="1"/>
          <p:nvPr/>
        </p:nvSpPr>
        <p:spPr>
          <a:xfrm>
            <a:off x="1023895" y="5784510"/>
            <a:ext cx="96818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i="1" dirty="0"/>
              <a:t>Passing means earning a minimum of B Grade in all of the assessments in these courses</a:t>
            </a:r>
          </a:p>
        </p:txBody>
      </p:sp>
    </p:spTree>
    <p:extLst>
      <p:ext uri="{BB962C8B-B14F-4D97-AF65-F5344CB8AC3E}">
        <p14:creationId xmlns:p14="http://schemas.microsoft.com/office/powerpoint/2010/main" val="210121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A53F-71C5-2D36-AFC8-EC75EF8E9E55}"/>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8082112-E54B-D6D2-0C55-AB406770E597}"/>
              </a:ext>
            </a:extLst>
          </p:cNvPr>
          <p:cNvGraphicFramePr>
            <a:graphicFrameLocks noGrp="1"/>
          </p:cNvGraphicFramePr>
          <p:nvPr>
            <p:ph sz="half" idx="4294967295"/>
            <p:extLst>
              <p:ext uri="{D42A27DB-BD31-4B8C-83A1-F6EECF244321}">
                <p14:modId xmlns:p14="http://schemas.microsoft.com/office/powerpoint/2010/main" val="887740609"/>
              </p:ext>
            </p:extLst>
          </p:nvPr>
        </p:nvGraphicFramePr>
        <p:xfrm>
          <a:off x="578208" y="2810412"/>
          <a:ext cx="11335584" cy="2893255"/>
        </p:xfrm>
        <a:graphic>
          <a:graphicData uri="http://schemas.openxmlformats.org/drawingml/2006/table">
            <a:tbl>
              <a:tblPr firstRow="1" bandRow="1">
                <a:tableStyleId>{073A0DAA-6AF3-43AB-8588-CEC1D06C72B9}</a:tableStyleId>
              </a:tblPr>
              <a:tblGrid>
                <a:gridCol w="11335584">
                  <a:extLst>
                    <a:ext uri="{9D8B030D-6E8A-4147-A177-3AD203B41FA5}">
                      <a16:colId xmlns:a16="http://schemas.microsoft.com/office/drawing/2014/main" val="1441281240"/>
                    </a:ext>
                  </a:extLst>
                </a:gridCol>
              </a:tblGrid>
              <a:tr h="607670">
                <a:tc>
                  <a:txBody>
                    <a:bodyPr/>
                    <a:lstStyle/>
                    <a:p>
                      <a:pPr algn="ctr"/>
                      <a:r>
                        <a:rPr lang="en-US" sz="2000">
                          <a:solidFill>
                            <a:schemeClr val="bg1"/>
                          </a:solidFill>
                        </a:rPr>
                        <a:t>Post PBA Courses (6 Credits)</a:t>
                      </a:r>
                    </a:p>
                  </a:txBody>
                  <a:tcPr/>
                </a:tc>
                <a:extLst>
                  <a:ext uri="{0D108BD9-81ED-4DB2-BD59-A6C34878D82A}">
                    <a16:rowId xmlns:a16="http://schemas.microsoft.com/office/drawing/2014/main" val="863054024"/>
                  </a:ext>
                </a:extLst>
              </a:tr>
              <a:tr h="744913">
                <a:tc>
                  <a:txBody>
                    <a:bodyPr/>
                    <a:lstStyle/>
                    <a:p>
                      <a:r>
                        <a:rPr lang="en-US" sz="2000" dirty="0">
                          <a:solidFill>
                            <a:schemeClr val="tx1">
                              <a:lumMod val="49000"/>
                            </a:schemeClr>
                          </a:solidFill>
                        </a:rPr>
                        <a:t>MBA 706 Innovation &amp; International Strategy (2 credits) – Krishna </a:t>
                      </a:r>
                      <a:r>
                        <a:rPr lang="en-US" sz="2000" dirty="0" err="1">
                          <a:solidFill>
                            <a:schemeClr val="tx1">
                              <a:lumMod val="49000"/>
                            </a:schemeClr>
                          </a:solidFill>
                        </a:rPr>
                        <a:t>Erramilli</a:t>
                      </a:r>
                    </a:p>
                  </a:txBody>
                  <a:tcPr/>
                </a:tc>
                <a:extLst>
                  <a:ext uri="{0D108BD9-81ED-4DB2-BD59-A6C34878D82A}">
                    <a16:rowId xmlns:a16="http://schemas.microsoft.com/office/drawing/2014/main" val="2509280442"/>
                  </a:ext>
                </a:extLst>
              </a:tr>
              <a:tr h="744913">
                <a:tc>
                  <a:txBody>
                    <a:bodyPr/>
                    <a:lstStyle/>
                    <a:p>
                      <a:r>
                        <a:rPr lang="en-US" sz="2000">
                          <a:solidFill>
                            <a:schemeClr val="tx1">
                              <a:lumMod val="49000"/>
                            </a:schemeClr>
                          </a:solidFill>
                        </a:rPr>
                        <a:t>MBA 707 Business Econ. &amp; Game Theory (2 credits) – Priyanka Sharma</a:t>
                      </a:r>
                      <a:endParaRPr lang="en-US" sz="2000" dirty="0">
                        <a:solidFill>
                          <a:schemeClr val="tx1">
                            <a:lumMod val="49000"/>
                          </a:schemeClr>
                        </a:solidFill>
                      </a:endParaRPr>
                    </a:p>
                  </a:txBody>
                  <a:tcPr/>
                </a:tc>
                <a:extLst>
                  <a:ext uri="{0D108BD9-81ED-4DB2-BD59-A6C34878D82A}">
                    <a16:rowId xmlns:a16="http://schemas.microsoft.com/office/drawing/2014/main" val="1391633649"/>
                  </a:ext>
                </a:extLst>
              </a:tr>
              <a:tr h="795759">
                <a:tc>
                  <a:txBody>
                    <a:bodyPr/>
                    <a:lstStyle/>
                    <a:p>
                      <a:r>
                        <a:rPr lang="en-US" sz="2000">
                          <a:solidFill>
                            <a:schemeClr val="tx1">
                              <a:lumMod val="49000"/>
                            </a:schemeClr>
                          </a:solidFill>
                        </a:rPr>
                        <a:t>MBA 708 Comprehensive Excel Masterclass (2 credits) – Liz Durango-Cohen</a:t>
                      </a:r>
                      <a:endParaRPr lang="en-US" sz="2000" dirty="0">
                        <a:solidFill>
                          <a:schemeClr val="tx1">
                            <a:lumMod val="49000"/>
                          </a:schemeClr>
                        </a:solidFill>
                      </a:endParaRPr>
                    </a:p>
                  </a:txBody>
                  <a:tcPr/>
                </a:tc>
                <a:extLst>
                  <a:ext uri="{0D108BD9-81ED-4DB2-BD59-A6C34878D82A}">
                    <a16:rowId xmlns:a16="http://schemas.microsoft.com/office/drawing/2014/main" val="2695585562"/>
                  </a:ext>
                </a:extLst>
              </a:tr>
            </a:tbl>
          </a:graphicData>
        </a:graphic>
      </p:graphicFrame>
      <p:sp>
        <p:nvSpPr>
          <p:cNvPr id="4" name="Title 3">
            <a:extLst>
              <a:ext uri="{FF2B5EF4-FFF2-40B4-BE49-F238E27FC236}">
                <a16:creationId xmlns:a16="http://schemas.microsoft.com/office/drawing/2014/main" id="{6E5AAE86-D636-4AA9-5EA8-86D7DE04CFD6}"/>
              </a:ext>
            </a:extLst>
          </p:cNvPr>
          <p:cNvSpPr>
            <a:spLocks noGrp="1"/>
          </p:cNvSpPr>
          <p:nvPr>
            <p:ph type="title" idx="4294967295"/>
          </p:nvPr>
        </p:nvSpPr>
        <p:spPr>
          <a:xfrm>
            <a:off x="804930" y="1849483"/>
            <a:ext cx="10204450" cy="714375"/>
          </a:xfrm>
        </p:spPr>
        <p:txBody>
          <a:bodyPr>
            <a:normAutofit/>
          </a:bodyPr>
          <a:lstStyle/>
          <a:p>
            <a:r>
              <a:rPr lang="en-US" sz="2800"/>
              <a:t>Step 2: Full Admission (6 Post-PBA Credits)</a:t>
            </a:r>
          </a:p>
        </p:txBody>
      </p:sp>
    </p:spTree>
    <p:extLst>
      <p:ext uri="{BB962C8B-B14F-4D97-AF65-F5344CB8AC3E}">
        <p14:creationId xmlns:p14="http://schemas.microsoft.com/office/powerpoint/2010/main" val="319429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D33E-344B-23F4-1A86-526426433A60}"/>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0F10AD7-532C-3A30-0DE5-4ECA9885D20B}"/>
              </a:ext>
            </a:extLst>
          </p:cNvPr>
          <p:cNvGraphicFramePr>
            <a:graphicFrameLocks noGrp="1"/>
          </p:cNvGraphicFramePr>
          <p:nvPr>
            <p:ph sz="half" idx="4294967295"/>
            <p:extLst>
              <p:ext uri="{D42A27DB-BD31-4B8C-83A1-F6EECF244321}">
                <p14:modId xmlns:p14="http://schemas.microsoft.com/office/powerpoint/2010/main" val="3774164856"/>
              </p:ext>
            </p:extLst>
          </p:nvPr>
        </p:nvGraphicFramePr>
        <p:xfrm>
          <a:off x="3058297" y="967945"/>
          <a:ext cx="8965673" cy="2314129"/>
        </p:xfrm>
        <a:graphic>
          <a:graphicData uri="http://schemas.openxmlformats.org/drawingml/2006/table">
            <a:tbl>
              <a:tblPr firstRow="1" bandRow="1">
                <a:tableStyleId>{073A0DAA-6AF3-43AB-8588-CEC1D06C72B9}</a:tableStyleId>
              </a:tblPr>
              <a:tblGrid>
                <a:gridCol w="8965673">
                  <a:extLst>
                    <a:ext uri="{9D8B030D-6E8A-4147-A177-3AD203B41FA5}">
                      <a16:colId xmlns:a16="http://schemas.microsoft.com/office/drawing/2014/main" val="1441281240"/>
                    </a:ext>
                  </a:extLst>
                </a:gridCol>
              </a:tblGrid>
              <a:tr h="417040">
                <a:tc>
                  <a:txBody>
                    <a:bodyPr/>
                    <a:lstStyle/>
                    <a:p>
                      <a:pPr algn="ctr"/>
                      <a:r>
                        <a:rPr lang="en-US" sz="1800" b="1">
                          <a:solidFill>
                            <a:schemeClr val="tx1">
                              <a:lumMod val="49000"/>
                            </a:schemeClr>
                          </a:solidFill>
                        </a:rPr>
                        <a:t>Core Courses (15 Credits)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440611100"/>
                  </a:ext>
                </a:extLst>
              </a:tr>
              <a:tr h="361707">
                <a:tc>
                  <a:txBody>
                    <a:bodyPr/>
                    <a:lstStyle/>
                    <a:p>
                      <a:r>
                        <a:rPr lang="en-US" sz="1800">
                          <a:solidFill>
                            <a:schemeClr val="tx1">
                              <a:lumMod val="49000"/>
                            </a:schemeClr>
                          </a:solidFill>
                        </a:rPr>
                        <a:t>MBA 501 Financial Statement Applications (3 credits) – Mike Rybak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5978144"/>
                  </a:ext>
                </a:extLst>
              </a:tr>
              <a:tr h="361707">
                <a:tc>
                  <a:txBody>
                    <a:bodyPr/>
                    <a:lstStyle/>
                    <a:p>
                      <a:r>
                        <a:rPr lang="en-US" sz="1800">
                          <a:solidFill>
                            <a:schemeClr val="tx1">
                              <a:lumMod val="49000"/>
                            </a:schemeClr>
                          </a:solidFill>
                        </a:rPr>
                        <a:t>MBA 506 Leadership and Org. Design (3 credits) – Smriti Anand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2018830"/>
                  </a:ext>
                </a:extLst>
              </a:tr>
              <a:tr h="361707">
                <a:tc>
                  <a:txBody>
                    <a:bodyPr/>
                    <a:lstStyle/>
                    <a:p>
                      <a:r>
                        <a:rPr lang="en-US" sz="1800">
                          <a:solidFill>
                            <a:schemeClr val="tx1">
                              <a:lumMod val="49000"/>
                            </a:schemeClr>
                          </a:solidFill>
                        </a:rPr>
                        <a:t>MBA 511 Marketing Strategy (3 credits) – Rob Nelson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2177104"/>
                  </a:ext>
                </a:extLst>
              </a:tr>
              <a:tr h="361707">
                <a:tc>
                  <a:txBody>
                    <a:bodyPr/>
                    <a:lstStyle/>
                    <a:p>
                      <a:r>
                        <a:rPr lang="en-US" sz="1800">
                          <a:solidFill>
                            <a:schemeClr val="tx1">
                              <a:lumMod val="49000"/>
                            </a:schemeClr>
                          </a:solidFill>
                        </a:rPr>
                        <a:t>MBA 513 Operations and Process Management (3 credits) – Jeffrey Berk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2031243"/>
                  </a:ext>
                </a:extLst>
              </a:tr>
              <a:tr h="434049">
                <a:tc>
                  <a:txBody>
                    <a:bodyPr/>
                    <a:lstStyle/>
                    <a:p>
                      <a:r>
                        <a:rPr lang="en-US" sz="1800">
                          <a:solidFill>
                            <a:schemeClr val="tx1">
                              <a:lumMod val="49000"/>
                            </a:schemeClr>
                          </a:solidFill>
                        </a:rPr>
                        <a:t>MBA 590 Digital Transformation (3 credits) – Marian 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427369"/>
                  </a:ext>
                </a:extLst>
              </a:tr>
            </a:tbl>
          </a:graphicData>
        </a:graphic>
      </p:graphicFrame>
      <p:sp>
        <p:nvSpPr>
          <p:cNvPr id="4" name="Title 3">
            <a:extLst>
              <a:ext uri="{FF2B5EF4-FFF2-40B4-BE49-F238E27FC236}">
                <a16:creationId xmlns:a16="http://schemas.microsoft.com/office/drawing/2014/main" id="{76D7C754-2F3A-0348-D887-F1A05430E433}"/>
              </a:ext>
            </a:extLst>
          </p:cNvPr>
          <p:cNvSpPr>
            <a:spLocks noGrp="1"/>
          </p:cNvSpPr>
          <p:nvPr>
            <p:ph type="title" idx="4294967295"/>
          </p:nvPr>
        </p:nvSpPr>
        <p:spPr>
          <a:xfrm>
            <a:off x="386366" y="2180912"/>
            <a:ext cx="2473325" cy="1119188"/>
          </a:xfrm>
        </p:spPr>
        <p:txBody>
          <a:bodyPr spcFirstLastPara="1" wrap="square" lIns="0" tIns="0" rIns="0" bIns="0" anchor="t" anchorCtr="0">
            <a:noAutofit/>
          </a:bodyPr>
          <a:lstStyle/>
          <a:p>
            <a:r>
              <a:rPr lang="en-US" sz="3500" dirty="0"/>
              <a:t>After Full Admission</a:t>
            </a:r>
            <a:br>
              <a:rPr lang="en-US" sz="3500" dirty="0"/>
            </a:br>
            <a:r>
              <a:rPr lang="en-US" sz="3500" dirty="0"/>
              <a:t> </a:t>
            </a:r>
            <a:br>
              <a:rPr lang="en-US" sz="3500" dirty="0"/>
            </a:br>
            <a:r>
              <a:rPr lang="en-US" sz="2400" dirty="0"/>
              <a:t>(27 Credits = 15 Core + 12 </a:t>
            </a:r>
            <a:r>
              <a:rPr lang="en-US" sz="2400"/>
              <a:t>Specialization)</a:t>
            </a:r>
          </a:p>
        </p:txBody>
      </p:sp>
      <p:graphicFrame>
        <p:nvGraphicFramePr>
          <p:cNvPr id="7" name="Table 6">
            <a:extLst>
              <a:ext uri="{FF2B5EF4-FFF2-40B4-BE49-F238E27FC236}">
                <a16:creationId xmlns:a16="http://schemas.microsoft.com/office/drawing/2014/main" id="{0A46483E-6382-5129-2CF3-49F91487A859}"/>
              </a:ext>
            </a:extLst>
          </p:cNvPr>
          <p:cNvGraphicFramePr>
            <a:graphicFrameLocks noGrp="1"/>
          </p:cNvGraphicFramePr>
          <p:nvPr>
            <p:extLst>
              <p:ext uri="{D42A27DB-BD31-4B8C-83A1-F6EECF244321}">
                <p14:modId xmlns:p14="http://schemas.microsoft.com/office/powerpoint/2010/main" val="199993025"/>
              </p:ext>
            </p:extLst>
          </p:nvPr>
        </p:nvGraphicFramePr>
        <p:xfrm>
          <a:off x="3047999" y="3268579"/>
          <a:ext cx="8940689" cy="3125160"/>
        </p:xfrm>
        <a:graphic>
          <a:graphicData uri="http://schemas.openxmlformats.org/drawingml/2006/table">
            <a:tbl>
              <a:tblPr bandRow="1">
                <a:tableStyleId>{0150D627-2C58-426D-AE08-A4C450C3F5E5}</a:tableStyleId>
              </a:tblPr>
              <a:tblGrid>
                <a:gridCol w="8940689">
                  <a:extLst>
                    <a:ext uri="{9D8B030D-6E8A-4147-A177-3AD203B41FA5}">
                      <a16:colId xmlns:a16="http://schemas.microsoft.com/office/drawing/2014/main" val="3471942751"/>
                    </a:ext>
                  </a:extLst>
                </a:gridCol>
              </a:tblGrid>
              <a:tr h="260430">
                <a:tc>
                  <a:txBody>
                    <a:bodyPr/>
                    <a:lstStyle/>
                    <a:p>
                      <a:pPr algn="ctr" rtl="0" fontAlgn="base">
                        <a:lnSpc>
                          <a:spcPts val="1425"/>
                        </a:lnSpc>
                        <a:buNone/>
                      </a:pPr>
                      <a:r>
                        <a:rPr lang="en-US" sz="1800" b="1" i="0" u="none" strike="noStrike">
                          <a:solidFill>
                            <a:srgbClr val="1F1F1F"/>
                          </a:solidFill>
                          <a:effectLst/>
                          <a:latin typeface="Arial" panose="020B0604020202020204" pitchFamily="34" charset="0"/>
                        </a:rPr>
                        <a:t>Business &amp; Technology Specialization (12 Credits)</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03288757"/>
                  </a:ext>
                </a:extLst>
              </a:tr>
              <a:tr h="303835">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MBA 532 Artificial Intelligence (3 credits) – Siva Balasubramanian</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ACED3"/>
                    </a:solidFill>
                  </a:tcPr>
                </a:tc>
                <a:extLst>
                  <a:ext uri="{0D108BD9-81ED-4DB2-BD59-A6C34878D82A}">
                    <a16:rowId xmlns:a16="http://schemas.microsoft.com/office/drawing/2014/main" val="1775789579"/>
                  </a:ext>
                </a:extLst>
              </a:tr>
              <a:tr h="303835">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MBA 572 New Technology Ventures (3 credits) – Nik Rokop</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ACED3"/>
                    </a:solidFill>
                  </a:tcPr>
                </a:tc>
                <a:extLst>
                  <a:ext uri="{0D108BD9-81ED-4DB2-BD59-A6C34878D82A}">
                    <a16:rowId xmlns:a16="http://schemas.microsoft.com/office/drawing/2014/main" val="2610702713"/>
                  </a:ext>
                </a:extLst>
              </a:tr>
              <a:tr h="347240">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MBA 522 Transformational Leadership (3 credits) – John Walden</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ACED3"/>
                    </a:solidFill>
                  </a:tcPr>
                </a:tc>
                <a:extLst>
                  <a:ext uri="{0D108BD9-81ED-4DB2-BD59-A6C34878D82A}">
                    <a16:rowId xmlns:a16="http://schemas.microsoft.com/office/drawing/2014/main" val="2665642465"/>
                  </a:ext>
                </a:extLst>
              </a:tr>
              <a:tr h="361708">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MAX 501 Digital Marketing (3 credits)  – Katan Patel </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ACED3"/>
                    </a:solidFill>
                  </a:tcPr>
                </a:tc>
                <a:extLst>
                  <a:ext uri="{0D108BD9-81ED-4DB2-BD59-A6C34878D82A}">
                    <a16:rowId xmlns:a16="http://schemas.microsoft.com/office/drawing/2014/main" val="1611328111"/>
                  </a:ext>
                </a:extLst>
              </a:tr>
              <a:tr h="274898">
                <a:tc>
                  <a:txBody>
                    <a:bodyPr/>
                    <a:lstStyle/>
                    <a:p>
                      <a:pPr algn="ctr" rtl="0" fontAlgn="base">
                        <a:lnSpc>
                          <a:spcPts val="1425"/>
                        </a:lnSpc>
                        <a:buNone/>
                      </a:pPr>
                      <a:r>
                        <a:rPr lang="en-US" sz="1800" b="1" i="0" u="none" strike="noStrike">
                          <a:solidFill>
                            <a:srgbClr val="1F1F1F"/>
                          </a:solidFill>
                          <a:effectLst/>
                          <a:latin typeface="Arial" panose="020B0604020202020204" pitchFamily="34" charset="0"/>
                        </a:rPr>
                        <a:t>Business Analytics Specialization (12 Credits)</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91489534"/>
                  </a:ext>
                </a:extLst>
              </a:tr>
              <a:tr h="303835">
                <a:tc>
                  <a:txBody>
                    <a:bodyPr/>
                    <a:lstStyle/>
                    <a:p>
                      <a:pPr algn="l" rtl="0" fontAlgn="base">
                        <a:lnSpc>
                          <a:spcPts val="1425"/>
                        </a:lnSpc>
                        <a:buNone/>
                      </a:pPr>
                      <a:r>
                        <a:rPr lang="en-US" sz="1800" b="0" i="0" u="none" strike="noStrike">
                          <a:solidFill>
                            <a:srgbClr val="1F1F1F"/>
                          </a:solidFill>
                          <a:effectLst/>
                          <a:latin typeface="Arial"/>
                        </a:rPr>
                        <a:t>BUS 550 Business Statistics (3 credits) – Ghazale </a:t>
                      </a:r>
                      <a:r>
                        <a:rPr lang="en-US" sz="1800" b="0" i="0" u="none" strike="noStrike" err="1">
                          <a:solidFill>
                            <a:srgbClr val="1F1F1F"/>
                          </a:solidFill>
                          <a:effectLst/>
                          <a:latin typeface="Arial"/>
                        </a:rPr>
                        <a:t>Haddadian</a:t>
                      </a:r>
                      <a:endParaRPr lang="en-US" b="0" i="0" err="1">
                        <a:solidFill>
                          <a:srgbClr val="3F3F3F"/>
                        </a:solidFill>
                        <a:effectLst/>
                        <a:latin typeface="Arial"/>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FEBCC"/>
                    </a:solidFill>
                  </a:tcPr>
                </a:tc>
                <a:extLst>
                  <a:ext uri="{0D108BD9-81ED-4DB2-BD59-A6C34878D82A}">
                    <a16:rowId xmlns:a16="http://schemas.microsoft.com/office/drawing/2014/main" val="4076696192"/>
                  </a:ext>
                </a:extLst>
              </a:tr>
              <a:tr h="289367">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MAX 522 Predictive Analytics (3 credits)- Dinakar Jayarajan</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FEBCC"/>
                    </a:solidFill>
                  </a:tcPr>
                </a:tc>
                <a:extLst>
                  <a:ext uri="{0D108BD9-81ED-4DB2-BD59-A6C34878D82A}">
                    <a16:rowId xmlns:a16="http://schemas.microsoft.com/office/drawing/2014/main" val="4079701981"/>
                  </a:ext>
                </a:extLst>
              </a:tr>
              <a:tr h="289367">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MAX 507 Visual Analytics (3 credits) – Elizabeth Durango-Cohen</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FEBCC"/>
                    </a:solidFill>
                  </a:tcPr>
                </a:tc>
                <a:extLst>
                  <a:ext uri="{0D108BD9-81ED-4DB2-BD59-A6C34878D82A}">
                    <a16:rowId xmlns:a16="http://schemas.microsoft.com/office/drawing/2014/main" val="466893234"/>
                  </a:ext>
                </a:extLst>
              </a:tr>
              <a:tr h="390645">
                <a:tc>
                  <a:txBody>
                    <a:bodyPr/>
                    <a:lstStyle/>
                    <a:p>
                      <a:pPr algn="l" rtl="0" fontAlgn="base">
                        <a:lnSpc>
                          <a:spcPts val="1425"/>
                        </a:lnSpc>
                        <a:buNone/>
                      </a:pPr>
                      <a:r>
                        <a:rPr lang="en-US" sz="1800" b="0" i="0" u="none" strike="noStrike">
                          <a:solidFill>
                            <a:srgbClr val="1F1F1F"/>
                          </a:solidFill>
                          <a:effectLst/>
                          <a:latin typeface="Arial" panose="020B0604020202020204" pitchFamily="34" charset="0"/>
                        </a:rPr>
                        <a:t>MAX 523 Social Media Marketing Analytics (3 credits) – Ketan Patel</a:t>
                      </a:r>
                      <a:endParaRPr lang="en-US" b="0" i="0">
                        <a:solidFill>
                          <a:srgbClr val="3F3F3F"/>
                        </a:solidFill>
                        <a:effectLst/>
                      </a:endParaRPr>
                    </a:p>
                  </a:txBody>
                  <a:tcPr marL="60198" marR="60198" marT="30099" marB="30099">
                    <a:lnL w="9525" cap="flat" cmpd="sng" algn="ctr">
                      <a:solidFill>
                        <a:srgbClr val="3F3F3F"/>
                      </a:solidFill>
                      <a:prstDash val="solid"/>
                      <a:round/>
                      <a:headEnd type="none" w="med" len="med"/>
                      <a:tailEnd type="none" w="med" len="med"/>
                    </a:lnL>
                    <a:lnR w="9525" cap="flat" cmpd="sng" algn="ctr">
                      <a:solidFill>
                        <a:srgbClr val="3F3F3F"/>
                      </a:solidFill>
                      <a:prstDash val="solid"/>
                      <a:round/>
                      <a:headEnd type="none" w="med" len="med"/>
                      <a:tailEnd type="none" w="med" len="med"/>
                    </a:lnR>
                    <a:lnT w="9525" cap="flat" cmpd="sng" algn="ctr">
                      <a:solidFill>
                        <a:srgbClr val="3F3F3F"/>
                      </a:solidFill>
                      <a:prstDash val="solid"/>
                      <a:round/>
                      <a:headEnd type="none" w="med" len="med"/>
                      <a:tailEnd type="none" w="med" len="med"/>
                    </a:lnT>
                    <a:lnB w="9525" cap="flat" cmpd="sng" algn="ctr">
                      <a:solidFill>
                        <a:srgbClr val="3F3F3F"/>
                      </a:solidFill>
                      <a:prstDash val="solid"/>
                      <a:round/>
                      <a:headEnd type="none" w="med" len="med"/>
                      <a:tailEnd type="none" w="med" len="med"/>
                    </a:lnB>
                    <a:solidFill>
                      <a:srgbClr val="FFEBCC"/>
                    </a:solidFill>
                  </a:tcPr>
                </a:tc>
                <a:extLst>
                  <a:ext uri="{0D108BD9-81ED-4DB2-BD59-A6C34878D82A}">
                    <a16:rowId xmlns:a16="http://schemas.microsoft.com/office/drawing/2014/main" val="1111039934"/>
                  </a:ext>
                </a:extLst>
              </a:tr>
            </a:tbl>
          </a:graphicData>
        </a:graphic>
      </p:graphicFrame>
    </p:spTree>
    <p:extLst>
      <p:ext uri="{BB962C8B-B14F-4D97-AF65-F5344CB8AC3E}">
        <p14:creationId xmlns:p14="http://schemas.microsoft.com/office/powerpoint/2010/main" val="59943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A099-7183-3CA3-395C-CD2704614975}"/>
              </a:ext>
            </a:extLst>
          </p:cNvPr>
          <p:cNvSpPr>
            <a:spLocks noGrp="1"/>
          </p:cNvSpPr>
          <p:nvPr>
            <p:ph type="title" idx="4294967295"/>
          </p:nvPr>
        </p:nvSpPr>
        <p:spPr>
          <a:xfrm>
            <a:off x="601013" y="655638"/>
            <a:ext cx="9924112" cy="727075"/>
          </a:xfrm>
        </p:spPr>
        <p:txBody>
          <a:bodyPr wrap="square" anchor="t">
            <a:normAutofit fontScale="90000"/>
          </a:bodyPr>
          <a:lstStyle/>
          <a:p>
            <a:r>
              <a:rPr lang="en-US"/>
              <a:t>Credit for Prior Learning (Industry Certificates)</a:t>
            </a:r>
            <a:br>
              <a:rPr lang="en-US"/>
            </a:br>
            <a:endParaRPr lang="en-US" b="0"/>
          </a:p>
        </p:txBody>
      </p:sp>
      <p:sp>
        <p:nvSpPr>
          <p:cNvPr id="3" name="Text Placeholder 2">
            <a:extLst>
              <a:ext uri="{FF2B5EF4-FFF2-40B4-BE49-F238E27FC236}">
                <a16:creationId xmlns:a16="http://schemas.microsoft.com/office/drawing/2014/main" id="{B37531D5-BA01-295B-C70B-3D3E2740ED7D}"/>
              </a:ext>
            </a:extLst>
          </p:cNvPr>
          <p:cNvSpPr>
            <a:spLocks noGrp="1"/>
          </p:cNvSpPr>
          <p:nvPr>
            <p:ph sz="half" idx="4294967295"/>
          </p:nvPr>
        </p:nvSpPr>
        <p:spPr>
          <a:xfrm>
            <a:off x="429295" y="1549086"/>
            <a:ext cx="5256727" cy="4886437"/>
          </a:xfrm>
        </p:spPr>
        <p:txBody>
          <a:bodyPr spcFirstLastPara="1" wrap="square" lIns="0" tIns="0" rIns="0" bIns="0" anchor="t" anchorCtr="0">
            <a:noAutofit/>
          </a:bodyPr>
          <a:lstStyle/>
          <a:p>
            <a:pPr>
              <a:spcAft>
                <a:spcPts val="600"/>
              </a:spcAft>
            </a:pPr>
            <a:r>
              <a:rPr lang="en-US" sz="2100"/>
              <a:t>MBA students can substitute one of the specialization courses with CPL (see list of eligible certificates).</a:t>
            </a:r>
          </a:p>
          <a:p>
            <a:pPr>
              <a:lnSpc>
                <a:spcPct val="113999"/>
              </a:lnSpc>
              <a:spcAft>
                <a:spcPts val="600"/>
              </a:spcAft>
            </a:pPr>
            <a:r>
              <a:rPr lang="en-US" sz="2100"/>
              <a:t>Apply via this link </a:t>
            </a:r>
            <a:r>
              <a:rPr lang="en-US" sz="2100">
                <a:hlinkClick r:id="rId3"/>
              </a:rPr>
              <a:t>Credit for Prior Learning Certificate Submission (Post-PBA)</a:t>
            </a:r>
            <a:endParaRPr lang="en-US" sz="2100"/>
          </a:p>
          <a:p>
            <a:pPr>
              <a:lnSpc>
                <a:spcPct val="113999"/>
              </a:lnSpc>
              <a:spcAft>
                <a:spcPts val="600"/>
              </a:spcAft>
            </a:pPr>
            <a:r>
              <a:rPr lang="en-US" sz="2100"/>
              <a:t>Submit certificate after passing PBA courses and before graduation.</a:t>
            </a:r>
          </a:p>
          <a:p>
            <a:pPr>
              <a:lnSpc>
                <a:spcPct val="113999"/>
              </a:lnSpc>
              <a:spcAft>
                <a:spcPts val="600"/>
              </a:spcAft>
            </a:pPr>
            <a:r>
              <a:rPr lang="en-US" sz="2100"/>
              <a:t>Application will be reviewed, and decision will be communicated to you as to whether it is approved and which MBA course can be replaced with the certificate. </a:t>
            </a:r>
          </a:p>
          <a:p>
            <a:pPr>
              <a:lnSpc>
                <a:spcPct val="113999"/>
              </a:lnSpc>
              <a:spcAft>
                <a:spcPts val="600"/>
              </a:spcAft>
            </a:pPr>
            <a:endParaRPr lang="en-US" sz="2000"/>
          </a:p>
          <a:p>
            <a:pPr>
              <a:spcAft>
                <a:spcPts val="600"/>
              </a:spcAft>
            </a:pPr>
            <a:endParaRPr lang="en-US" sz="2000"/>
          </a:p>
        </p:txBody>
      </p:sp>
      <p:graphicFrame>
        <p:nvGraphicFramePr>
          <p:cNvPr id="5" name="Table 4">
            <a:extLst>
              <a:ext uri="{FF2B5EF4-FFF2-40B4-BE49-F238E27FC236}">
                <a16:creationId xmlns:a16="http://schemas.microsoft.com/office/drawing/2014/main" id="{F8CF9E15-7385-1AE0-BB07-F940EA80A603}"/>
              </a:ext>
            </a:extLst>
          </p:cNvPr>
          <p:cNvGraphicFramePr>
            <a:graphicFrameLocks noGrp="1"/>
          </p:cNvGraphicFramePr>
          <p:nvPr>
            <p:extLst>
              <p:ext uri="{D42A27DB-BD31-4B8C-83A1-F6EECF244321}">
                <p14:modId xmlns:p14="http://schemas.microsoft.com/office/powerpoint/2010/main" val="903633514"/>
              </p:ext>
            </p:extLst>
          </p:nvPr>
        </p:nvGraphicFramePr>
        <p:xfrm>
          <a:off x="6225152" y="1549830"/>
          <a:ext cx="5259135" cy="4889303"/>
        </p:xfrm>
        <a:graphic>
          <a:graphicData uri="http://schemas.openxmlformats.org/drawingml/2006/table">
            <a:tbl>
              <a:tblPr bandRow="1">
                <a:noFill/>
                <a:tableStyleId>{5C22544A-7EE6-4342-B048-85BDC9FD1C3A}</a:tableStyleId>
              </a:tblPr>
              <a:tblGrid>
                <a:gridCol w="5259135">
                  <a:extLst>
                    <a:ext uri="{9D8B030D-6E8A-4147-A177-3AD203B41FA5}">
                      <a16:colId xmlns:a16="http://schemas.microsoft.com/office/drawing/2014/main" val="2168779766"/>
                    </a:ext>
                  </a:extLst>
                </a:gridCol>
              </a:tblGrid>
              <a:tr h="698471">
                <a:tc>
                  <a:txBody>
                    <a:bodyPr/>
                    <a:lstStyle/>
                    <a:p>
                      <a:pPr rtl="0" fontAlgn="b"/>
                      <a:endParaRPr lang="en-US" sz="1600" b="0" u="sng" cap="none" spc="0">
                        <a:solidFill>
                          <a:schemeClr val="tx1"/>
                        </a:solidFill>
                        <a:effectLst/>
                        <a:latin typeface="Arial"/>
                      </a:endParaRPr>
                    </a:p>
                    <a:p>
                      <a:pPr lvl="0">
                        <a:buNone/>
                      </a:pPr>
                      <a:r>
                        <a:rPr lang="en-US" sz="1600" b="0" u="sng" cap="none" spc="0">
                          <a:solidFill>
                            <a:schemeClr val="tx1"/>
                          </a:solidFill>
                          <a:effectLst/>
                          <a:latin typeface="Arial"/>
                          <a:hlinkClick r:id="rId4">
                            <a:extLst>
                              <a:ext uri="{A12FA001-AC4F-418D-AE19-62706E023703}">
                                <ahyp:hlinkClr xmlns:ahyp="http://schemas.microsoft.com/office/drawing/2018/hyperlinkcolor" val="tx"/>
                              </a:ext>
                            </a:extLst>
                          </a:hlinkClick>
                        </a:rPr>
                        <a:t>Google Project Management Professional Certificate</a:t>
                      </a:r>
                      <a:endParaRPr lang="en-US" sz="1600" b="0" u="sng" cap="none" spc="0">
                        <a:solidFill>
                          <a:schemeClr val="tx1"/>
                        </a:solidFill>
                        <a:effectLst/>
                        <a:latin typeface="Arial"/>
                      </a:endParaRPr>
                    </a:p>
                  </a:txBody>
                  <a:tcPr marL="33473" marR="33473" marT="107115" marB="22316" anchor="b">
                    <a:lnL w="12700" cmpd="sng">
                      <a:noFill/>
                      <a:prstDash val="solid"/>
                    </a:lnL>
                    <a:lnR w="12700" cmpd="sng">
                      <a:noFill/>
                      <a:prstDash val="solid"/>
                    </a:lnR>
                    <a:lnT w="12700" cap="flat" cmpd="sng" algn="ctr">
                      <a:noFill/>
                      <a:prstDash val="solid"/>
                    </a:lnT>
                    <a:lnB w="12700" cap="flat" cmpd="sng" algn="ctr">
                      <a:noFill/>
                      <a:prstDash val="solid"/>
                    </a:lnB>
                    <a:noFill/>
                  </a:tcPr>
                </a:tc>
                <a:extLst>
                  <a:ext uri="{0D108BD9-81ED-4DB2-BD59-A6C34878D82A}">
                    <a16:rowId xmlns:a16="http://schemas.microsoft.com/office/drawing/2014/main" val="2396452183"/>
                  </a:ext>
                </a:extLst>
              </a:tr>
              <a:tr h="465648">
                <a:tc>
                  <a:txBody>
                    <a:bodyPr/>
                    <a:lstStyle/>
                    <a:p>
                      <a:pPr rtl="0" fontAlgn="b"/>
                      <a:r>
                        <a:rPr lang="en-US" sz="1600" b="0" u="sng" cap="none" spc="0">
                          <a:solidFill>
                            <a:schemeClr val="tx1"/>
                          </a:solidFill>
                          <a:effectLst/>
                          <a:latin typeface="Arial"/>
                          <a:hlinkClick r:id="rId5">
                            <a:extLst>
                              <a:ext uri="{A12FA001-AC4F-418D-AE19-62706E023703}">
                                <ahyp:hlinkClr xmlns:ahyp="http://schemas.microsoft.com/office/drawing/2018/hyperlinkcolor" val="tx"/>
                              </a:ext>
                            </a:extLst>
                          </a:hlinkClick>
                        </a:rPr>
                        <a:t>Google Data Analytics Professional Certificate</a:t>
                      </a:r>
                    </a:p>
                  </a:txBody>
                  <a:tcPr marL="33473" marR="33473" marT="107115" marB="22316"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656756081"/>
                  </a:ext>
                </a:extLst>
              </a:tr>
              <a:tr h="465648">
                <a:tc>
                  <a:txBody>
                    <a:bodyPr/>
                    <a:lstStyle/>
                    <a:p>
                      <a:pPr rtl="0" fontAlgn="b"/>
                      <a:r>
                        <a:rPr lang="en-US" sz="1600" b="0" u="sng" cap="none" spc="0">
                          <a:solidFill>
                            <a:schemeClr val="tx1"/>
                          </a:solidFill>
                          <a:effectLst/>
                          <a:latin typeface="Arial"/>
                          <a:hlinkClick r:id="rId6">
                            <a:extLst>
                              <a:ext uri="{A12FA001-AC4F-418D-AE19-62706E023703}">
                                <ahyp:hlinkClr xmlns:ahyp="http://schemas.microsoft.com/office/drawing/2018/hyperlinkcolor" val="tx"/>
                              </a:ext>
                            </a:extLst>
                          </a:hlinkClick>
                        </a:rPr>
                        <a:t>Google Advanced Data Analytics</a:t>
                      </a:r>
                    </a:p>
                  </a:txBody>
                  <a:tcPr marL="33473" marR="33473" marT="107115" marB="22316"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470549822"/>
                  </a:ext>
                </a:extLst>
              </a:tr>
              <a:tr h="465648">
                <a:tc>
                  <a:txBody>
                    <a:bodyPr/>
                    <a:lstStyle/>
                    <a:p>
                      <a:pPr rtl="0" fontAlgn="b"/>
                      <a:r>
                        <a:rPr lang="en-US" sz="1600" b="0" u="sng" cap="none" spc="0">
                          <a:solidFill>
                            <a:schemeClr val="tx1"/>
                          </a:solidFill>
                          <a:effectLst/>
                          <a:latin typeface="Arial"/>
                          <a:hlinkClick r:id="rId7">
                            <a:extLst>
                              <a:ext uri="{A12FA001-AC4F-418D-AE19-62706E023703}">
                                <ahyp:hlinkClr xmlns:ahyp="http://schemas.microsoft.com/office/drawing/2018/hyperlinkcolor" val="tx"/>
                              </a:ext>
                            </a:extLst>
                          </a:hlinkClick>
                        </a:rPr>
                        <a:t>Google Business Intelligence</a:t>
                      </a:r>
                    </a:p>
                  </a:txBody>
                  <a:tcPr marL="33473" marR="33473" marT="107115" marB="22316"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05400776"/>
                  </a:ext>
                </a:extLst>
              </a:tr>
              <a:tr h="465648">
                <a:tc>
                  <a:txBody>
                    <a:bodyPr/>
                    <a:lstStyle/>
                    <a:p>
                      <a:pPr rtl="0" fontAlgn="b"/>
                      <a:r>
                        <a:rPr lang="en-US" sz="1600" b="0" u="sng" cap="none" spc="0">
                          <a:solidFill>
                            <a:schemeClr val="tx1"/>
                          </a:solidFill>
                          <a:effectLst/>
                          <a:latin typeface="Arial"/>
                          <a:hlinkClick r:id="rId8">
                            <a:extLst>
                              <a:ext uri="{A12FA001-AC4F-418D-AE19-62706E023703}">
                                <ahyp:hlinkClr xmlns:ahyp="http://schemas.microsoft.com/office/drawing/2018/hyperlinkcolor" val="tx"/>
                              </a:ext>
                            </a:extLst>
                          </a:hlinkClick>
                        </a:rPr>
                        <a:t>Google Digital Marketing &amp; E-Commerce</a:t>
                      </a:r>
                    </a:p>
                  </a:txBody>
                  <a:tcPr marL="33473" marR="33473" marT="107115" marB="22316"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82811555"/>
                  </a:ext>
                </a:extLst>
              </a:tr>
              <a:tr h="465648">
                <a:tc>
                  <a:txBody>
                    <a:bodyPr/>
                    <a:lstStyle/>
                    <a:p>
                      <a:pPr rtl="0" fontAlgn="b"/>
                      <a:r>
                        <a:rPr lang="en-US" sz="1600" b="0" u="sng" cap="none" spc="0">
                          <a:solidFill>
                            <a:schemeClr val="tx1"/>
                          </a:solidFill>
                          <a:effectLst/>
                          <a:latin typeface="Arial"/>
                        </a:rPr>
                        <a:t>IBM Data Analyst</a:t>
                      </a:r>
                      <a:endParaRPr lang="en-US">
                        <a:latin typeface="Arial"/>
                      </a:endParaRPr>
                    </a:p>
                  </a:txBody>
                  <a:tcPr marL="33473" marR="33473" marT="107115" marB="22316"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66254147"/>
                  </a:ext>
                </a:extLst>
              </a:tr>
              <a:tr h="465648">
                <a:tc>
                  <a:txBody>
                    <a:bodyPr/>
                    <a:lstStyle/>
                    <a:p>
                      <a:pPr rtl="0" fontAlgn="b"/>
                      <a:r>
                        <a:rPr lang="en-US" sz="1600" b="0" u="sng" cap="none" spc="0">
                          <a:solidFill>
                            <a:schemeClr val="tx1"/>
                          </a:solidFill>
                          <a:effectLst/>
                          <a:latin typeface="Arial"/>
                          <a:hlinkClick r:id="rId9">
                            <a:extLst>
                              <a:ext uri="{A12FA001-AC4F-418D-AE19-62706E023703}">
                                <ahyp:hlinkClr xmlns:ahyp="http://schemas.microsoft.com/office/drawing/2018/hyperlinkcolor" val="tx"/>
                              </a:ext>
                            </a:extLst>
                          </a:hlinkClick>
                        </a:rPr>
                        <a:t>IBM Data Science</a:t>
                      </a:r>
                    </a:p>
                  </a:txBody>
                  <a:tcPr marL="33473" marR="33473" marT="107115" marB="22316"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10301547"/>
                  </a:ext>
                </a:extLst>
              </a:tr>
              <a:tr h="465648">
                <a:tc>
                  <a:txBody>
                    <a:bodyPr/>
                    <a:lstStyle/>
                    <a:p>
                      <a:pPr rtl="0" fontAlgn="b"/>
                      <a:r>
                        <a:rPr lang="en-US" sz="1600" b="0" u="sng" cap="none" spc="0">
                          <a:solidFill>
                            <a:schemeClr val="tx1"/>
                          </a:solidFill>
                          <a:effectLst/>
                          <a:latin typeface="Arial"/>
                          <a:hlinkClick r:id="rId10">
                            <a:extLst>
                              <a:ext uri="{A12FA001-AC4F-418D-AE19-62706E023703}">
                                <ahyp:hlinkClr xmlns:ahyp="http://schemas.microsoft.com/office/drawing/2018/hyperlinkcolor" val="tx"/>
                              </a:ext>
                            </a:extLst>
                          </a:hlinkClick>
                        </a:rPr>
                        <a:t>Microsoft Power BI Analyst</a:t>
                      </a:r>
                    </a:p>
                  </a:txBody>
                  <a:tcPr marL="33473" marR="33473" marT="107115" marB="22316"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5425517"/>
                  </a:ext>
                </a:extLst>
              </a:tr>
              <a:tr h="465648">
                <a:tc>
                  <a:txBody>
                    <a:bodyPr/>
                    <a:lstStyle/>
                    <a:p>
                      <a:pPr rtl="0" fontAlgn="b"/>
                      <a:r>
                        <a:rPr lang="en-US" sz="1600" b="0" u="sng" cap="none" spc="0">
                          <a:solidFill>
                            <a:schemeClr val="tx1"/>
                          </a:solidFill>
                          <a:effectLst/>
                          <a:latin typeface="Arial"/>
                          <a:hlinkClick r:id="rId11">
                            <a:extLst>
                              <a:ext uri="{A12FA001-AC4F-418D-AE19-62706E023703}">
                                <ahyp:hlinkClr xmlns:ahyp="http://schemas.microsoft.com/office/drawing/2018/hyperlinkcolor" val="tx"/>
                              </a:ext>
                            </a:extLst>
                          </a:hlinkClick>
                        </a:rPr>
                        <a:t>AWS Cloud Technology Consultant</a:t>
                      </a:r>
                    </a:p>
                  </a:txBody>
                  <a:tcPr marL="33473" marR="33473" marT="107115" marB="22316"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204156575"/>
                  </a:ext>
                </a:extLst>
              </a:tr>
              <a:tr h="465648">
                <a:tc>
                  <a:txBody>
                    <a:bodyPr/>
                    <a:lstStyle/>
                    <a:p>
                      <a:pPr rtl="0" fontAlgn="b"/>
                      <a:r>
                        <a:rPr lang="en-US" sz="1600" b="0" u="sng" cap="none" spc="0">
                          <a:solidFill>
                            <a:schemeClr val="tx1"/>
                          </a:solidFill>
                          <a:effectLst/>
                          <a:latin typeface="Arial"/>
                          <a:hlinkClick r:id="rId12">
                            <a:extLst>
                              <a:ext uri="{A12FA001-AC4F-418D-AE19-62706E023703}">
                                <ahyp:hlinkClr xmlns:ahyp="http://schemas.microsoft.com/office/drawing/2018/hyperlinkcolor" val="tx"/>
                              </a:ext>
                            </a:extLst>
                          </a:hlinkClick>
                        </a:rPr>
                        <a:t>AWS Solutions Architect Advanced Certificate</a:t>
                      </a:r>
                    </a:p>
                  </a:txBody>
                  <a:tcPr marL="33473" marR="33473" marT="107115" marB="22316"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91906492"/>
                  </a:ext>
                </a:extLst>
              </a:tr>
            </a:tbl>
          </a:graphicData>
        </a:graphic>
      </p:graphicFrame>
      <p:sp>
        <p:nvSpPr>
          <p:cNvPr id="8" name="TextBox 7">
            <a:extLst>
              <a:ext uri="{FF2B5EF4-FFF2-40B4-BE49-F238E27FC236}">
                <a16:creationId xmlns:a16="http://schemas.microsoft.com/office/drawing/2014/main" id="{0FE718BA-0DDD-00D1-8197-BE8636CF0B9C}"/>
              </a:ext>
            </a:extLst>
          </p:cNvPr>
          <p:cNvSpPr txBox="1"/>
          <p:nvPr/>
        </p:nvSpPr>
        <p:spPr>
          <a:xfrm>
            <a:off x="6231071" y="1378079"/>
            <a:ext cx="504862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ELIGIBLE CERTIFICATES</a:t>
            </a:r>
          </a:p>
        </p:txBody>
      </p:sp>
    </p:spTree>
    <p:extLst>
      <p:ext uri="{BB962C8B-B14F-4D97-AF65-F5344CB8AC3E}">
        <p14:creationId xmlns:p14="http://schemas.microsoft.com/office/powerpoint/2010/main" val="381680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9E10CF-EE4C-F5AF-D15D-96E4EB2742BE}"/>
              </a:ext>
            </a:extLst>
          </p:cNvPr>
          <p:cNvSpPr>
            <a:spLocks noGrp="1"/>
          </p:cNvSpPr>
          <p:nvPr>
            <p:ph type="title"/>
          </p:nvPr>
        </p:nvSpPr>
        <p:spPr>
          <a:xfrm>
            <a:off x="9332886" y="919913"/>
            <a:ext cx="2986007" cy="1073951"/>
          </a:xfrm>
        </p:spPr>
        <p:txBody>
          <a:bodyPr wrap="square" anchor="ctr">
            <a:normAutofit fontScale="90000"/>
          </a:bodyPr>
          <a:lstStyle/>
          <a:p>
            <a:r>
              <a:rPr lang="en-US">
                <a:solidFill>
                  <a:schemeClr val="bg1"/>
                </a:solidFill>
                <a:hlinkClick r:id="rId2">
                  <a:extLst>
                    <a:ext uri="{A12FA001-AC4F-418D-AE19-62706E023703}">
                      <ahyp:hlinkClr xmlns:ahyp="http://schemas.microsoft.com/office/drawing/2018/hyperlinkcolor" val="tx"/>
                    </a:ext>
                  </a:extLst>
                </a:hlinkClick>
              </a:rPr>
              <a:t>MBA Yearly Schedule</a:t>
            </a:r>
            <a:endParaRPr lang="en-US">
              <a:solidFill>
                <a:schemeClr val="bg1"/>
              </a:solidFill>
            </a:endParaRPr>
          </a:p>
        </p:txBody>
      </p:sp>
      <p:graphicFrame>
        <p:nvGraphicFramePr>
          <p:cNvPr id="5" name="Table 4">
            <a:extLst>
              <a:ext uri="{FF2B5EF4-FFF2-40B4-BE49-F238E27FC236}">
                <a16:creationId xmlns:a16="http://schemas.microsoft.com/office/drawing/2014/main" id="{D8FB33A1-542D-A888-C0FD-286903CB656B}"/>
              </a:ext>
            </a:extLst>
          </p:cNvPr>
          <p:cNvGraphicFramePr>
            <a:graphicFrameLocks noGrp="1"/>
          </p:cNvGraphicFramePr>
          <p:nvPr>
            <p:extLst>
              <p:ext uri="{D42A27DB-BD31-4B8C-83A1-F6EECF244321}">
                <p14:modId xmlns:p14="http://schemas.microsoft.com/office/powerpoint/2010/main" val="896513353"/>
              </p:ext>
            </p:extLst>
          </p:nvPr>
        </p:nvGraphicFramePr>
        <p:xfrm>
          <a:off x="193729" y="180813"/>
          <a:ext cx="8901700" cy="6518690"/>
        </p:xfrm>
        <a:graphic>
          <a:graphicData uri="http://schemas.openxmlformats.org/drawingml/2006/table">
            <a:tbl>
              <a:tblPr firstRow="1" bandRow="1">
                <a:solidFill>
                  <a:schemeClr val="accent1">
                    <a:lumMod val="20000"/>
                    <a:lumOff val="80000"/>
                  </a:schemeClr>
                </a:solidFill>
                <a:tableStyleId>{0150D627-2C58-426D-AE08-A4C450C3F5E5}</a:tableStyleId>
              </a:tblPr>
              <a:tblGrid>
                <a:gridCol w="1660586">
                  <a:extLst>
                    <a:ext uri="{9D8B030D-6E8A-4147-A177-3AD203B41FA5}">
                      <a16:colId xmlns:a16="http://schemas.microsoft.com/office/drawing/2014/main" val="2449848581"/>
                    </a:ext>
                  </a:extLst>
                </a:gridCol>
                <a:gridCol w="1359803">
                  <a:extLst>
                    <a:ext uri="{9D8B030D-6E8A-4147-A177-3AD203B41FA5}">
                      <a16:colId xmlns:a16="http://schemas.microsoft.com/office/drawing/2014/main" val="3975516700"/>
                    </a:ext>
                  </a:extLst>
                </a:gridCol>
                <a:gridCol w="1359803">
                  <a:extLst>
                    <a:ext uri="{9D8B030D-6E8A-4147-A177-3AD203B41FA5}">
                      <a16:colId xmlns:a16="http://schemas.microsoft.com/office/drawing/2014/main" val="1419425937"/>
                    </a:ext>
                  </a:extLst>
                </a:gridCol>
                <a:gridCol w="1535761">
                  <a:extLst>
                    <a:ext uri="{9D8B030D-6E8A-4147-A177-3AD203B41FA5}">
                      <a16:colId xmlns:a16="http://schemas.microsoft.com/office/drawing/2014/main" val="1544975151"/>
                    </a:ext>
                  </a:extLst>
                </a:gridCol>
                <a:gridCol w="1535761">
                  <a:extLst>
                    <a:ext uri="{9D8B030D-6E8A-4147-A177-3AD203B41FA5}">
                      <a16:colId xmlns:a16="http://schemas.microsoft.com/office/drawing/2014/main" val="4247454015"/>
                    </a:ext>
                  </a:extLst>
                </a:gridCol>
                <a:gridCol w="1449986">
                  <a:extLst>
                    <a:ext uri="{9D8B030D-6E8A-4147-A177-3AD203B41FA5}">
                      <a16:colId xmlns:a16="http://schemas.microsoft.com/office/drawing/2014/main" val="3387742104"/>
                    </a:ext>
                  </a:extLst>
                </a:gridCol>
              </a:tblGrid>
              <a:tr h="370146">
                <a:tc>
                  <a:txBody>
                    <a:bodyPr/>
                    <a:lstStyle/>
                    <a:p>
                      <a:pPr>
                        <a:buNone/>
                      </a:pPr>
                      <a:endParaRPr lang="en-US" sz="1400" b="1" cap="all" spc="60">
                        <a:solidFill>
                          <a:schemeClr val="tx1"/>
                        </a:solidFill>
                        <a:effectLst/>
                      </a:endParaRPr>
                    </a:p>
                  </a:txBody>
                  <a:tcPr marL="63317" marR="63317" marT="63317" marB="63317" anchor="ctr">
                    <a:lnL w="12700" cmpd="sng">
                      <a:noFill/>
                    </a:lnL>
                    <a:lnR w="12700" cmpd="sng">
                      <a:noFill/>
                    </a:lnR>
                    <a:lnT w="12700" cmpd="sng">
                      <a:noFill/>
                    </a:lnT>
                    <a:lnB w="38100" cmpd="sng">
                      <a:noFill/>
                    </a:lnB>
                    <a:noFill/>
                  </a:tcPr>
                </a:tc>
                <a:tc>
                  <a:txBody>
                    <a:bodyPr/>
                    <a:lstStyle/>
                    <a:p>
                      <a:pPr>
                        <a:buNone/>
                      </a:pPr>
                      <a:r>
                        <a:rPr lang="en-US" sz="1400" b="1" cap="all" spc="60">
                          <a:solidFill>
                            <a:schemeClr val="tx1"/>
                          </a:solidFill>
                          <a:effectLst/>
                        </a:rPr>
                        <a:t>Fall A</a:t>
                      </a:r>
                    </a:p>
                  </a:txBody>
                  <a:tcPr marL="63317" marR="63317" marT="63317" marB="63317" anchor="ctr">
                    <a:lnL w="12700" cmpd="sng">
                      <a:noFill/>
                    </a:lnL>
                    <a:lnR w="12700" cmpd="sng">
                      <a:noFill/>
                    </a:lnR>
                    <a:lnT w="12700" cmpd="sng">
                      <a:noFill/>
                    </a:lnT>
                    <a:lnB w="38100" cmpd="sng">
                      <a:noFill/>
                    </a:lnB>
                    <a:noFill/>
                  </a:tcPr>
                </a:tc>
                <a:tc>
                  <a:txBody>
                    <a:bodyPr/>
                    <a:lstStyle/>
                    <a:p>
                      <a:pPr>
                        <a:buNone/>
                      </a:pPr>
                      <a:r>
                        <a:rPr lang="en-US" sz="1400" b="1" cap="all" spc="60">
                          <a:solidFill>
                            <a:schemeClr val="tx1"/>
                          </a:solidFill>
                          <a:effectLst/>
                        </a:rPr>
                        <a:t>Fall B</a:t>
                      </a:r>
                    </a:p>
                  </a:txBody>
                  <a:tcPr marL="63317" marR="63317" marT="63317" marB="63317" anchor="ctr">
                    <a:lnL w="12700" cmpd="sng">
                      <a:noFill/>
                    </a:lnL>
                    <a:lnR w="12700" cmpd="sng">
                      <a:noFill/>
                    </a:lnR>
                    <a:lnT w="12700" cmpd="sng">
                      <a:noFill/>
                    </a:lnT>
                    <a:lnB w="38100" cmpd="sng">
                      <a:noFill/>
                    </a:lnB>
                    <a:noFill/>
                  </a:tcPr>
                </a:tc>
                <a:tc>
                  <a:txBody>
                    <a:bodyPr/>
                    <a:lstStyle/>
                    <a:p>
                      <a:pPr>
                        <a:buNone/>
                      </a:pPr>
                      <a:r>
                        <a:rPr lang="en-US" sz="1400" b="1" cap="all" spc="60">
                          <a:solidFill>
                            <a:schemeClr val="tx1"/>
                          </a:solidFill>
                          <a:effectLst/>
                        </a:rPr>
                        <a:t>Spring A</a:t>
                      </a:r>
                    </a:p>
                  </a:txBody>
                  <a:tcPr marL="63317" marR="63317" marT="63317" marB="63317" anchor="ctr">
                    <a:lnL w="12700" cmpd="sng">
                      <a:noFill/>
                    </a:lnL>
                    <a:lnR w="12700" cmpd="sng">
                      <a:noFill/>
                    </a:lnR>
                    <a:lnT w="12700" cmpd="sng">
                      <a:noFill/>
                    </a:lnT>
                    <a:lnB w="38100" cmpd="sng">
                      <a:noFill/>
                    </a:lnB>
                    <a:noFill/>
                  </a:tcPr>
                </a:tc>
                <a:tc>
                  <a:txBody>
                    <a:bodyPr/>
                    <a:lstStyle/>
                    <a:p>
                      <a:pPr>
                        <a:buNone/>
                      </a:pPr>
                      <a:r>
                        <a:rPr lang="en-US" sz="1400" b="1" cap="all" spc="60">
                          <a:solidFill>
                            <a:schemeClr val="tx1"/>
                          </a:solidFill>
                          <a:effectLst/>
                        </a:rPr>
                        <a:t>Spring B</a:t>
                      </a:r>
                    </a:p>
                  </a:txBody>
                  <a:tcPr marL="63317" marR="63317" marT="63317" marB="63317" anchor="ctr">
                    <a:lnL w="12700" cmpd="sng">
                      <a:noFill/>
                    </a:lnL>
                    <a:lnR w="12700" cmpd="sng">
                      <a:noFill/>
                    </a:lnR>
                    <a:lnT w="12700" cmpd="sng">
                      <a:noFill/>
                    </a:lnT>
                    <a:lnB w="38100" cmpd="sng">
                      <a:noFill/>
                    </a:lnB>
                    <a:noFill/>
                  </a:tcPr>
                </a:tc>
                <a:tc>
                  <a:txBody>
                    <a:bodyPr/>
                    <a:lstStyle/>
                    <a:p>
                      <a:pPr>
                        <a:buNone/>
                      </a:pPr>
                      <a:r>
                        <a:rPr lang="en-US" sz="1400" b="1" cap="all" spc="60">
                          <a:solidFill>
                            <a:schemeClr val="tx1"/>
                          </a:solidFill>
                          <a:effectLst/>
                        </a:rPr>
                        <a:t>Summer</a:t>
                      </a:r>
                    </a:p>
                  </a:txBody>
                  <a:tcPr marL="63317" marR="63317" marT="63317" marB="63317" anchor="ctr">
                    <a:lnL w="12700" cmpd="sng">
                      <a:noFill/>
                    </a:lnL>
                    <a:lnR w="12700" cmpd="sng">
                      <a:noFill/>
                    </a:lnR>
                    <a:lnT w="12700" cmpd="sng">
                      <a:noFill/>
                    </a:lnT>
                    <a:lnB w="38100" cmpd="sng">
                      <a:noFill/>
                    </a:lnB>
                    <a:noFill/>
                  </a:tcPr>
                </a:tc>
                <a:extLst>
                  <a:ext uri="{0D108BD9-81ED-4DB2-BD59-A6C34878D82A}">
                    <a16:rowId xmlns:a16="http://schemas.microsoft.com/office/drawing/2014/main" val="401936011"/>
                  </a:ext>
                </a:extLst>
              </a:tr>
              <a:tr h="267328">
                <a:tc>
                  <a:txBody>
                    <a:bodyPr/>
                    <a:lstStyle/>
                    <a:p>
                      <a:pPr>
                        <a:buNone/>
                      </a:pPr>
                      <a:r>
                        <a:rPr lang="en-US" sz="1400" b="1" cap="none" spc="0">
                          <a:solidFill>
                            <a:schemeClr val="tx1"/>
                          </a:solidFill>
                          <a:effectLst/>
                        </a:rPr>
                        <a:t>PBA</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tc>
                  <a:txBody>
                    <a:bodyPr/>
                    <a:lstStyle/>
                    <a:p>
                      <a:pPr>
                        <a:buNone/>
                      </a:pPr>
                      <a:r>
                        <a:rPr lang="en-US" sz="1400" b="1" cap="none" spc="0">
                          <a:solidFill>
                            <a:schemeClr val="tx1"/>
                          </a:solidFill>
                        </a:rPr>
                        <a:t>MBA 701</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tc>
                  <a:txBody>
                    <a:bodyPr/>
                    <a:lstStyle/>
                    <a:p>
                      <a:pPr>
                        <a:buNone/>
                      </a:pPr>
                      <a:r>
                        <a:rPr lang="en-US" sz="1400" b="1" cap="none" spc="0">
                          <a:solidFill>
                            <a:schemeClr val="tx1"/>
                          </a:solidFill>
                        </a:rPr>
                        <a:t>MBA 701</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tc>
                  <a:txBody>
                    <a:bodyPr/>
                    <a:lstStyle/>
                    <a:p>
                      <a:pPr>
                        <a:buNone/>
                      </a:pPr>
                      <a:r>
                        <a:rPr lang="en-US" sz="1400" b="1" cap="none" spc="0">
                          <a:solidFill>
                            <a:schemeClr val="tx1"/>
                          </a:solidFill>
                        </a:rPr>
                        <a:t>MBA 701</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tc>
                  <a:txBody>
                    <a:bodyPr/>
                    <a:lstStyle/>
                    <a:p>
                      <a:pPr>
                        <a:buNone/>
                      </a:pPr>
                      <a:r>
                        <a:rPr lang="en-US" sz="1400" b="1" cap="none" spc="0">
                          <a:solidFill>
                            <a:schemeClr val="tx1"/>
                          </a:solidFill>
                        </a:rPr>
                        <a:t>MBA 701</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tc>
                  <a:txBody>
                    <a:bodyPr/>
                    <a:lstStyle/>
                    <a:p>
                      <a:pPr>
                        <a:buNone/>
                      </a:pPr>
                      <a:r>
                        <a:rPr lang="en-US" sz="1400" b="1" cap="none" spc="0">
                          <a:solidFill>
                            <a:schemeClr val="tx1"/>
                          </a:solidFill>
                        </a:rPr>
                        <a:t>MBA 701</a:t>
                      </a:r>
                    </a:p>
                  </a:txBody>
                  <a:tcPr marL="14290" marR="20414" marT="4083" marB="42211"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586505884"/>
                  </a:ext>
                </a:extLst>
              </a:tr>
              <a:tr h="267328">
                <a:tc>
                  <a:txBody>
                    <a:bodyPr/>
                    <a:lstStyle/>
                    <a:p>
                      <a:pPr>
                        <a:buNone/>
                      </a:pPr>
                      <a:r>
                        <a:rPr lang="en-US" sz="1400" b="1" cap="none" spc="0">
                          <a:solidFill>
                            <a:schemeClr val="tx1"/>
                          </a:solidFill>
                          <a:effectLst/>
                        </a:rPr>
                        <a:t>PBA</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116805997"/>
                  </a:ext>
                </a:extLst>
              </a:tr>
              <a:tr h="267328">
                <a:tc>
                  <a:txBody>
                    <a:bodyPr/>
                    <a:lstStyle/>
                    <a:p>
                      <a:pPr>
                        <a:buNone/>
                      </a:pPr>
                      <a:r>
                        <a:rPr lang="en-US" sz="1400" b="1" cap="none" spc="0">
                          <a:solidFill>
                            <a:schemeClr val="tx1"/>
                          </a:solidFill>
                          <a:effectLst/>
                        </a:rPr>
                        <a:t>PBA</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89328738"/>
                  </a:ext>
                </a:extLst>
              </a:tr>
              <a:tr h="267328">
                <a:tc>
                  <a:txBody>
                    <a:bodyPr/>
                    <a:lstStyle/>
                    <a:p>
                      <a:pPr>
                        <a:buNone/>
                      </a:pPr>
                      <a:endParaRPr lang="en-US" sz="1400" b="1" cap="none" spc="0">
                        <a:solidFill>
                          <a:schemeClr val="tx1"/>
                        </a:solidFill>
                        <a:effectLst/>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804927016"/>
                  </a:ext>
                </a:extLst>
              </a:tr>
              <a:tr h="267328">
                <a:tc>
                  <a:txBody>
                    <a:bodyPr/>
                    <a:lstStyle/>
                    <a:p>
                      <a:pPr>
                        <a:buNone/>
                      </a:pPr>
                      <a:r>
                        <a:rPr lang="en-US" sz="1400" b="1" cap="none" spc="0">
                          <a:solidFill>
                            <a:schemeClr val="tx1"/>
                          </a:solidFill>
                          <a:effectLst/>
                        </a:rPr>
                        <a:t>Post PBA</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69140336"/>
                  </a:ext>
                </a:extLst>
              </a:tr>
              <a:tr h="267328">
                <a:tc>
                  <a:txBody>
                    <a:bodyPr/>
                    <a:lstStyle/>
                    <a:p>
                      <a:pPr>
                        <a:buNone/>
                      </a:pPr>
                      <a:r>
                        <a:rPr lang="en-US" sz="1400" b="1" cap="none" spc="0">
                          <a:solidFill>
                            <a:schemeClr val="tx1"/>
                          </a:solidFill>
                          <a:effectLst/>
                        </a:rPr>
                        <a:t>Post PBA</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707</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707</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707</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707</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023811542"/>
                  </a:ext>
                </a:extLst>
              </a:tr>
              <a:tr h="267328">
                <a:tc>
                  <a:txBody>
                    <a:bodyPr/>
                    <a:lstStyle/>
                    <a:p>
                      <a:pPr>
                        <a:buNone/>
                      </a:pPr>
                      <a:r>
                        <a:rPr lang="en-US" sz="1400" b="1" cap="none" spc="0">
                          <a:solidFill>
                            <a:schemeClr val="tx1"/>
                          </a:solidFill>
                          <a:effectLst/>
                        </a:rPr>
                        <a:t>Post PBA</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708</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708</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708</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708</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32136628"/>
                  </a:ext>
                </a:extLst>
              </a:tr>
              <a:tr h="267328">
                <a:tc>
                  <a:txBody>
                    <a:bodyPr/>
                    <a:lstStyle/>
                    <a:p>
                      <a:pPr>
                        <a:buNone/>
                      </a:pPr>
                      <a:endParaRPr lang="en-US" sz="1400" b="1" cap="none" spc="0">
                        <a:solidFill>
                          <a:schemeClr val="tx1"/>
                        </a:solidFill>
                        <a:effectLst/>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201029881"/>
                  </a:ext>
                </a:extLst>
              </a:tr>
              <a:tr h="267328">
                <a:tc>
                  <a:txBody>
                    <a:bodyPr/>
                    <a:lstStyle/>
                    <a:p>
                      <a:pPr>
                        <a:buNone/>
                      </a:pPr>
                      <a:r>
                        <a:rPr lang="en-US" sz="1400" b="1" cap="none" spc="0">
                          <a:solidFill>
                            <a:schemeClr val="tx1"/>
                          </a:solidFill>
                          <a:effectLst/>
                        </a:rPr>
                        <a:t>Core</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501</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501</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4084816"/>
                  </a:ext>
                </a:extLst>
              </a:tr>
              <a:tr h="267328">
                <a:tc>
                  <a:txBody>
                    <a:bodyPr/>
                    <a:lstStyle/>
                    <a:p>
                      <a:pPr>
                        <a:buNone/>
                      </a:pPr>
                      <a:r>
                        <a:rPr lang="en-US" sz="1400" b="1" cap="none" spc="0">
                          <a:solidFill>
                            <a:schemeClr val="tx1"/>
                          </a:solidFill>
                          <a:effectLst/>
                        </a:rPr>
                        <a:t>Core</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506</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904306830"/>
                  </a:ext>
                </a:extLst>
              </a:tr>
              <a:tr h="267328">
                <a:tc>
                  <a:txBody>
                    <a:bodyPr/>
                    <a:lstStyle/>
                    <a:p>
                      <a:pPr>
                        <a:buNone/>
                      </a:pPr>
                      <a:r>
                        <a:rPr lang="en-US" sz="1400" b="1" cap="none" spc="0">
                          <a:solidFill>
                            <a:schemeClr val="tx1"/>
                          </a:solidFill>
                          <a:effectLst/>
                        </a:rPr>
                        <a:t>Core</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511</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511</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43634977"/>
                  </a:ext>
                </a:extLst>
              </a:tr>
              <a:tr h="267328">
                <a:tc>
                  <a:txBody>
                    <a:bodyPr/>
                    <a:lstStyle/>
                    <a:p>
                      <a:pPr>
                        <a:buNone/>
                      </a:pPr>
                      <a:r>
                        <a:rPr lang="en-US" sz="1400" b="1" cap="none" spc="0">
                          <a:solidFill>
                            <a:schemeClr val="tx1"/>
                          </a:solidFill>
                          <a:effectLst/>
                        </a:rPr>
                        <a:t>Core</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513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513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824560562"/>
                  </a:ext>
                </a:extLst>
              </a:tr>
              <a:tr h="267328">
                <a:tc>
                  <a:txBody>
                    <a:bodyPr/>
                    <a:lstStyle/>
                    <a:p>
                      <a:pPr>
                        <a:buNone/>
                      </a:pPr>
                      <a:r>
                        <a:rPr lang="en-US" sz="1400" b="1" cap="none" spc="0">
                          <a:solidFill>
                            <a:schemeClr val="tx1"/>
                          </a:solidFill>
                          <a:effectLst/>
                        </a:rPr>
                        <a:t>Core</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590</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590</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63245810"/>
                  </a:ext>
                </a:extLst>
              </a:tr>
              <a:tr h="267328">
                <a:tc>
                  <a:txBody>
                    <a:bodyPr/>
                    <a:lstStyle/>
                    <a:p>
                      <a:pPr>
                        <a:buNone/>
                      </a:pPr>
                      <a:endParaRPr lang="en-US" sz="1400" b="1" cap="none" spc="0">
                        <a:solidFill>
                          <a:schemeClr val="tx1"/>
                        </a:solidFill>
                        <a:effectLst/>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800856764"/>
                  </a:ext>
                </a:extLst>
              </a:tr>
              <a:tr h="267328">
                <a:tc>
                  <a:txBody>
                    <a:bodyPr/>
                    <a:lstStyle/>
                    <a:p>
                      <a:pPr>
                        <a:buNone/>
                      </a:pPr>
                      <a:r>
                        <a:rPr lang="en-US" sz="1400" b="1" cap="none" spc="0">
                          <a:solidFill>
                            <a:schemeClr val="tx1"/>
                          </a:solidFill>
                          <a:effectLst/>
                        </a:rPr>
                        <a:t>Bus Tech</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MBA 532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71527550"/>
                  </a:ext>
                </a:extLst>
              </a:tr>
              <a:tr h="267328">
                <a:tc>
                  <a:txBody>
                    <a:bodyPr/>
                    <a:lstStyle/>
                    <a:p>
                      <a:pPr>
                        <a:buNone/>
                      </a:pPr>
                      <a:r>
                        <a:rPr lang="en-US" sz="1400" b="1" cap="none" spc="0">
                          <a:solidFill>
                            <a:schemeClr val="tx1"/>
                          </a:solidFill>
                          <a:effectLst/>
                        </a:rPr>
                        <a:t>Bus Tech</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522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593611789"/>
                  </a:ext>
                </a:extLst>
              </a:tr>
              <a:tr h="267328">
                <a:tc>
                  <a:txBody>
                    <a:bodyPr/>
                    <a:lstStyle/>
                    <a:p>
                      <a:pPr>
                        <a:buNone/>
                      </a:pPr>
                      <a:r>
                        <a:rPr lang="en-US" sz="1400" b="1" cap="none" spc="0">
                          <a:solidFill>
                            <a:schemeClr val="tx1"/>
                          </a:solidFill>
                          <a:effectLst/>
                        </a:rPr>
                        <a:t>Bus Tech</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MAX 501</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99627300"/>
                  </a:ext>
                </a:extLst>
              </a:tr>
              <a:tr h="267328">
                <a:tc>
                  <a:txBody>
                    <a:bodyPr/>
                    <a:lstStyle/>
                    <a:p>
                      <a:pPr>
                        <a:buNone/>
                      </a:pPr>
                      <a:r>
                        <a:rPr lang="en-US" sz="1400" b="1" cap="none" spc="0">
                          <a:solidFill>
                            <a:schemeClr val="tx1"/>
                          </a:solidFill>
                          <a:effectLst/>
                        </a:rPr>
                        <a:t>Bus Tech</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MBA 572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935129014"/>
                  </a:ext>
                </a:extLst>
              </a:tr>
              <a:tr h="267328">
                <a:tc>
                  <a:txBody>
                    <a:bodyPr/>
                    <a:lstStyle/>
                    <a:p>
                      <a:pPr>
                        <a:buNone/>
                      </a:pPr>
                      <a:endParaRPr lang="en-US" sz="1400" b="1" cap="none" spc="0">
                        <a:solidFill>
                          <a:schemeClr val="tx1"/>
                        </a:solidFill>
                        <a:effectLst/>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06779165"/>
                  </a:ext>
                </a:extLst>
              </a:tr>
              <a:tr h="267328">
                <a:tc>
                  <a:txBody>
                    <a:bodyPr/>
                    <a:lstStyle/>
                    <a:p>
                      <a:pPr>
                        <a:buNone/>
                      </a:pPr>
                      <a:r>
                        <a:rPr lang="en-US" sz="1400" b="1" cap="none" spc="0">
                          <a:solidFill>
                            <a:schemeClr val="tx1"/>
                          </a:solidFill>
                          <a:effectLst/>
                        </a:rPr>
                        <a:t>Bus Analytics</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BUS 550</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533693340"/>
                  </a:ext>
                </a:extLst>
              </a:tr>
              <a:tr h="267328">
                <a:tc>
                  <a:txBody>
                    <a:bodyPr/>
                    <a:lstStyle/>
                    <a:p>
                      <a:pPr>
                        <a:buNone/>
                      </a:pPr>
                      <a:r>
                        <a:rPr lang="en-US" sz="1400" b="1" cap="none" spc="0">
                          <a:solidFill>
                            <a:schemeClr val="tx1"/>
                          </a:solidFill>
                          <a:effectLst/>
                        </a:rPr>
                        <a:t>Bus Analytics</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MAX 523</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2672540"/>
                  </a:ext>
                </a:extLst>
              </a:tr>
              <a:tr h="267328">
                <a:tc>
                  <a:txBody>
                    <a:bodyPr/>
                    <a:lstStyle/>
                    <a:p>
                      <a:pPr>
                        <a:buNone/>
                      </a:pPr>
                      <a:r>
                        <a:rPr lang="en-US" sz="1400" b="1" cap="none" spc="0">
                          <a:solidFill>
                            <a:schemeClr val="tx1"/>
                          </a:solidFill>
                          <a:effectLst/>
                        </a:rPr>
                        <a:t>Bus Analytics</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r>
                        <a:rPr lang="en-US" sz="1400" b="1" cap="none" spc="0">
                          <a:solidFill>
                            <a:schemeClr val="tx1"/>
                          </a:solidFill>
                        </a:rPr>
                        <a:t>MAX 507</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191481565"/>
                  </a:ext>
                </a:extLst>
              </a:tr>
              <a:tr h="267328">
                <a:tc>
                  <a:txBody>
                    <a:bodyPr/>
                    <a:lstStyle/>
                    <a:p>
                      <a:pPr>
                        <a:buNone/>
                      </a:pPr>
                      <a:r>
                        <a:rPr lang="en-US" sz="1400" b="1" cap="none" spc="0">
                          <a:solidFill>
                            <a:schemeClr val="tx1"/>
                          </a:solidFill>
                          <a:effectLst/>
                        </a:rPr>
                        <a:t>Bus Analytics</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400" b="1" cap="none" spc="0">
                          <a:solidFill>
                            <a:schemeClr val="tx1"/>
                          </a:solidFill>
                        </a:rPr>
                        <a:t>MAX 522</a:t>
                      </a: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400" b="1" cap="none" spc="0">
                        <a:solidFill>
                          <a:schemeClr val="tx1"/>
                        </a:solidFill>
                      </a:endParaRPr>
                    </a:p>
                  </a:txBody>
                  <a:tcPr marL="14290" marR="20414" marT="4083" marB="422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84788501"/>
                  </a:ext>
                </a:extLst>
              </a:tr>
            </a:tbl>
          </a:graphicData>
        </a:graphic>
      </p:graphicFrame>
      <p:graphicFrame>
        <p:nvGraphicFramePr>
          <p:cNvPr id="3" name="Table 2">
            <a:extLst>
              <a:ext uri="{FF2B5EF4-FFF2-40B4-BE49-F238E27FC236}">
                <a16:creationId xmlns:a16="http://schemas.microsoft.com/office/drawing/2014/main" id="{EFCF0841-29AA-32F5-A7CD-17D1418C7654}"/>
              </a:ext>
            </a:extLst>
          </p:cNvPr>
          <p:cNvGraphicFramePr>
            <a:graphicFrameLocks noGrp="1"/>
          </p:cNvGraphicFramePr>
          <p:nvPr>
            <p:extLst>
              <p:ext uri="{D42A27DB-BD31-4B8C-83A1-F6EECF244321}">
                <p14:modId xmlns:p14="http://schemas.microsoft.com/office/powerpoint/2010/main" val="4125727708"/>
              </p:ext>
            </p:extLst>
          </p:nvPr>
        </p:nvGraphicFramePr>
        <p:xfrm>
          <a:off x="9195660" y="361627"/>
          <a:ext cx="3000520" cy="4297680"/>
        </p:xfrm>
        <a:graphic>
          <a:graphicData uri="http://schemas.openxmlformats.org/drawingml/2006/table">
            <a:tbl>
              <a:tblPr firstRow="1" bandRow="1">
                <a:tableStyleId>{0150D627-2C58-426D-AE08-A4C450C3F5E5}</a:tableStyleId>
              </a:tblPr>
              <a:tblGrid>
                <a:gridCol w="3000520">
                  <a:extLst>
                    <a:ext uri="{9D8B030D-6E8A-4147-A177-3AD203B41FA5}">
                      <a16:colId xmlns:a16="http://schemas.microsoft.com/office/drawing/2014/main" val="3135275073"/>
                    </a:ext>
                  </a:extLst>
                </a:gridCol>
              </a:tblGrid>
              <a:tr h="4297680">
                <a:tc>
                  <a:txBody>
                    <a:bodyPr/>
                    <a:lstStyle/>
                    <a:p>
                      <a:pPr fontAlgn="b">
                        <a:buNone/>
                      </a:pPr>
                      <a:r>
                        <a:rPr lang="en-US" sz="1800" b="1">
                          <a:solidFill>
                            <a:schemeClr val="bg1"/>
                          </a:solidFill>
                          <a:effectLst/>
                          <a:latin typeface="Aptos Narrow"/>
                        </a:rPr>
                        <a:t>Disclaimer: Coursera course schedules are subject to change due to instructor availability and other unforeseen circumstances.</a:t>
                      </a:r>
                    </a:p>
                    <a:p>
                      <a:pPr lvl="0">
                        <a:buNone/>
                      </a:pPr>
                      <a:endParaRPr lang="en-US" sz="1500" b="1">
                        <a:solidFill>
                          <a:schemeClr val="bg1"/>
                        </a:solidFill>
                        <a:effectLst/>
                        <a:latin typeface="Aptos Narrow"/>
                      </a:endParaRPr>
                    </a:p>
                    <a:p>
                      <a:pPr lvl="0">
                        <a:buNone/>
                      </a:pPr>
                      <a:endParaRPr lang="en-US" sz="1300" b="1" i="0" u="none" strike="noStrike" noProof="0">
                        <a:solidFill>
                          <a:schemeClr val="bg1"/>
                        </a:solidFill>
                        <a:effectLst/>
                        <a:latin typeface="Source Sans Pro"/>
                      </a:endParaRPr>
                    </a:p>
                  </a:txBody>
                  <a:tcPr marL="9525" marR="9525" marT="9525" anchor="b">
                    <a:lnL>
                      <a:noFill/>
                    </a:lnL>
                    <a:lnR>
                      <a:noFill/>
                    </a:lnR>
                    <a:lnT>
                      <a:noFill/>
                    </a:lnT>
                    <a:lnB>
                      <a:noFill/>
                    </a:lnB>
                  </a:tcPr>
                </a:tc>
                <a:extLst>
                  <a:ext uri="{0D108BD9-81ED-4DB2-BD59-A6C34878D82A}">
                    <a16:rowId xmlns:a16="http://schemas.microsoft.com/office/drawing/2014/main" val="2664274189"/>
                  </a:ext>
                </a:extLst>
              </a:tr>
            </a:tbl>
          </a:graphicData>
        </a:graphic>
      </p:graphicFrame>
    </p:spTree>
    <p:extLst>
      <p:ext uri="{BB962C8B-B14F-4D97-AF65-F5344CB8AC3E}">
        <p14:creationId xmlns:p14="http://schemas.microsoft.com/office/powerpoint/2010/main" val="134802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37455" y="2236457"/>
            <a:ext cx="8569819" cy="1697700"/>
          </a:xfrm>
          <a:prstGeom prst="rect">
            <a:avLst/>
          </a:prstGeom>
          <a:noFill/>
          <a:ln>
            <a:noFill/>
          </a:ln>
        </p:spPr>
        <p:txBody>
          <a:bodyPr spcFirstLastPara="1" wrap="square" lIns="0" tIns="0" rIns="0" bIns="0" anchor="ctr" anchorCtr="0">
            <a:normAutofit/>
          </a:bodyPr>
          <a:lstStyle/>
          <a:p>
            <a:pPr algn="ctr"/>
            <a:r>
              <a:rPr lang="en-US"/>
              <a:t>Degree Student Resources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242C-3540-E782-574B-0F8A84A8835A}"/>
              </a:ext>
            </a:extLst>
          </p:cNvPr>
          <p:cNvSpPr>
            <a:spLocks noGrp="1"/>
          </p:cNvSpPr>
          <p:nvPr>
            <p:ph type="title"/>
          </p:nvPr>
        </p:nvSpPr>
        <p:spPr/>
        <p:txBody>
          <a:bodyPr/>
          <a:lstStyle/>
          <a:p>
            <a:r>
              <a:rPr lang="en-US"/>
              <a:t>Illinois Tech Coursera Website</a:t>
            </a:r>
          </a:p>
        </p:txBody>
      </p:sp>
      <p:sp>
        <p:nvSpPr>
          <p:cNvPr id="3" name="Text Placeholder 2">
            <a:extLst>
              <a:ext uri="{FF2B5EF4-FFF2-40B4-BE49-F238E27FC236}">
                <a16:creationId xmlns:a16="http://schemas.microsoft.com/office/drawing/2014/main" id="{F8456E96-4AB9-BAF6-CBFA-C94D784246EC}"/>
              </a:ext>
            </a:extLst>
          </p:cNvPr>
          <p:cNvSpPr>
            <a:spLocks noGrp="1"/>
          </p:cNvSpPr>
          <p:nvPr>
            <p:ph type="body" idx="1"/>
          </p:nvPr>
        </p:nvSpPr>
        <p:spPr>
          <a:xfrm>
            <a:off x="2101769" y="3011255"/>
            <a:ext cx="7708739" cy="837373"/>
          </a:xfrm>
        </p:spPr>
        <p:txBody>
          <a:bodyPr>
            <a:normAutofit fontScale="92500"/>
          </a:bodyPr>
          <a:lstStyle/>
          <a:p>
            <a:pPr marL="76200" indent="0">
              <a:buNone/>
            </a:pPr>
            <a:r>
              <a:rPr lang="en-US" sz="4500" b="1">
                <a:hlinkClick r:id="rId2"/>
              </a:rPr>
              <a:t>https://www.iit.edu/coursera</a:t>
            </a:r>
            <a:endParaRPr lang="en-US" sz="4500" b="1"/>
          </a:p>
          <a:p>
            <a:pPr>
              <a:lnSpc>
                <a:spcPct val="113999"/>
              </a:lnSpc>
            </a:pPr>
            <a:endParaRPr lang="en-US"/>
          </a:p>
        </p:txBody>
      </p:sp>
    </p:spTree>
    <p:extLst>
      <p:ext uri="{BB962C8B-B14F-4D97-AF65-F5344CB8AC3E}">
        <p14:creationId xmlns:p14="http://schemas.microsoft.com/office/powerpoint/2010/main" val="219376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838200" y="534991"/>
            <a:ext cx="10515600" cy="1099800"/>
          </a:xfrm>
          <a:prstGeom prst="rect">
            <a:avLst/>
          </a:prstGeom>
        </p:spPr>
        <p:txBody>
          <a:bodyPr spcFirstLastPara="1" wrap="square" lIns="0" tIns="0" rIns="0" bIns="0" anchor="t" anchorCtr="0">
            <a:normAutofit/>
          </a:bodyPr>
          <a:lstStyle/>
          <a:p>
            <a:pPr algn="ctr">
              <a:spcAft>
                <a:spcPts val="600"/>
              </a:spcAft>
            </a:pPr>
            <a:r>
              <a:rPr lang="en-US"/>
              <a:t>Core Degree Course Registration </a:t>
            </a:r>
          </a:p>
        </p:txBody>
      </p:sp>
      <p:sp>
        <p:nvSpPr>
          <p:cNvPr id="352" name="Google Shape;352;p49"/>
          <p:cNvSpPr txBox="1">
            <a:spLocks noGrp="1"/>
          </p:cNvSpPr>
          <p:nvPr>
            <p:ph type="body" idx="1"/>
          </p:nvPr>
        </p:nvSpPr>
        <p:spPr>
          <a:xfrm>
            <a:off x="5070714" y="5719888"/>
            <a:ext cx="7023255" cy="1143201"/>
          </a:xfrm>
          <a:prstGeom prst="rect">
            <a:avLst/>
          </a:prstGeom>
          <a:ln w="28575" cap="flat" cmpd="sng">
            <a:solidFill>
              <a:schemeClr val="accent6"/>
            </a:solidFill>
            <a:prstDash val="solid"/>
            <a:round/>
            <a:headEnd type="none" w="sm" len="sm"/>
            <a:tailEnd type="none" w="sm" len="sm"/>
          </a:ln>
        </p:spPr>
        <p:txBody>
          <a:bodyPr spcFirstLastPara="1" wrap="square" lIns="0" tIns="0" rIns="0" bIns="91425" anchor="ctr" anchorCtr="0">
            <a:noAutofit/>
          </a:bodyPr>
          <a:lstStyle/>
          <a:p>
            <a:pPr marL="457200" lvl="0" indent="0" rtl="0">
              <a:lnSpc>
                <a:spcPct val="95000"/>
              </a:lnSpc>
              <a:spcBef>
                <a:spcPts val="0"/>
              </a:spcBef>
              <a:spcAft>
                <a:spcPts val="0"/>
              </a:spcAft>
              <a:buSzPts val="275"/>
              <a:buNone/>
            </a:pPr>
            <a:r>
              <a:rPr lang="en-US" sz="1800" dirty="0">
                <a:solidFill>
                  <a:srgbClr val="444444"/>
                </a:solidFill>
                <a:highlight>
                  <a:srgbClr val="FFFFFF"/>
                </a:highlight>
                <a:latin typeface="Montserrat SemiBold"/>
                <a:ea typeface="Montserrat SemiBold"/>
                <a:cs typeface="Montserrat SemiBold"/>
                <a:sym typeface="Montserrat SemiBold"/>
              </a:rPr>
              <a:t>If you are having issues with registration, </a:t>
            </a:r>
            <a:br>
              <a:rPr lang="en-US" sz="1800" dirty="0">
                <a:highlight>
                  <a:srgbClr val="FFFFFF"/>
                </a:highlight>
                <a:latin typeface="Montserrat SemiBold"/>
                <a:ea typeface="Montserrat SemiBold"/>
                <a:cs typeface="Montserrat SemiBold"/>
              </a:rPr>
            </a:br>
            <a:r>
              <a:rPr lang="en-US" sz="1800" dirty="0">
                <a:solidFill>
                  <a:srgbClr val="444444"/>
                </a:solidFill>
                <a:highlight>
                  <a:srgbClr val="FFFFFF"/>
                </a:highlight>
                <a:latin typeface="Montserrat SemiBold"/>
                <a:ea typeface="Montserrat SemiBold"/>
                <a:cs typeface="Montserrat SemiBold"/>
                <a:sym typeface="Montserrat SemiBold"/>
              </a:rPr>
              <a:t>please submit a ticket to</a:t>
            </a:r>
            <a:r>
              <a:rPr lang="en-US" sz="1800" dirty="0">
                <a:solidFill>
                  <a:srgbClr val="FF0000"/>
                </a:solidFill>
                <a:highlight>
                  <a:srgbClr val="FFFFFF"/>
                </a:highlight>
                <a:latin typeface="Montserrat SemiBold"/>
                <a:ea typeface="Montserrat SemiBold"/>
                <a:cs typeface="Montserrat SemiBold"/>
                <a:sym typeface="Montserrat SemiBold"/>
              </a:rPr>
              <a:t> </a:t>
            </a:r>
            <a:r>
              <a:rPr lang="en-US" sz="1800" u="sng" dirty="0">
                <a:solidFill>
                  <a:srgbClr val="FF0000"/>
                </a:solidFill>
                <a:highlight>
                  <a:srgbClr val="FFFFFF"/>
                </a:highlight>
                <a:latin typeface="Montserrat SemiBold"/>
                <a:ea typeface="Montserrat SemiBold"/>
                <a:cs typeface="Montserrat SemiBold"/>
                <a:sym typeface="Montserrat SemiBold"/>
              </a:rPr>
              <a:t>mba-support@illinoistech.edu</a:t>
            </a:r>
            <a:endParaRPr lang="en-US" sz="1800" dirty="0">
              <a:solidFill>
                <a:srgbClr val="FF0000"/>
              </a:solidFill>
              <a:highlight>
                <a:srgbClr val="FFFFFF"/>
              </a:highlight>
              <a:latin typeface="Montserrat SemiBold"/>
              <a:ea typeface="Montserrat SemiBold"/>
              <a:cs typeface="Montserrat SemiBold"/>
            </a:endParaRPr>
          </a:p>
          <a:p>
            <a:pPr marL="457200" lvl="0" indent="0" algn="l" rtl="0">
              <a:lnSpc>
                <a:spcPct val="95000"/>
              </a:lnSpc>
              <a:spcBef>
                <a:spcPts val="0"/>
              </a:spcBef>
              <a:spcAft>
                <a:spcPts val="0"/>
              </a:spcAft>
              <a:buSzPts val="275"/>
              <a:buNone/>
            </a:pPr>
            <a:endParaRPr sz="100">
              <a:highlight>
                <a:srgbClr val="FFFFFF"/>
              </a:highlight>
              <a:latin typeface="Montserrat SemiBold"/>
              <a:ea typeface="Montserrat SemiBold"/>
              <a:cs typeface="Montserrat SemiBold"/>
              <a:sym typeface="Montserrat SemiBold"/>
            </a:endParaRPr>
          </a:p>
          <a:p>
            <a:pPr marL="0" lvl="0" indent="0" algn="l" rtl="0">
              <a:lnSpc>
                <a:spcPct val="95000"/>
              </a:lnSpc>
              <a:spcBef>
                <a:spcPts val="0"/>
              </a:spcBef>
              <a:spcAft>
                <a:spcPts val="0"/>
              </a:spcAft>
              <a:buSzPts val="275"/>
              <a:buNone/>
            </a:pPr>
            <a:endParaRPr sz="100">
              <a:solidFill>
                <a:srgbClr val="0563C1"/>
              </a:solidFill>
              <a:highlight>
                <a:srgbClr val="FFFFFF"/>
              </a:highlight>
              <a:latin typeface="Montserrat SemiBold"/>
              <a:ea typeface="Montserrat SemiBold"/>
              <a:cs typeface="Montserrat SemiBold"/>
              <a:sym typeface="Montserrat SemiBold"/>
            </a:endParaRPr>
          </a:p>
          <a:p>
            <a:pPr marL="0" lvl="0" indent="0" algn="l" rtl="0">
              <a:lnSpc>
                <a:spcPct val="95000"/>
              </a:lnSpc>
              <a:spcBef>
                <a:spcPts val="0"/>
              </a:spcBef>
              <a:spcAft>
                <a:spcPts val="0"/>
              </a:spcAft>
              <a:buSzPts val="275"/>
              <a:buNone/>
            </a:pPr>
            <a:endParaRPr sz="100">
              <a:solidFill>
                <a:srgbClr val="444444"/>
              </a:solidFill>
              <a:latin typeface="Montserrat SemiBold"/>
              <a:ea typeface="Montserrat SemiBold"/>
              <a:cs typeface="Montserrat SemiBold"/>
              <a:sym typeface="Montserrat SemiBold"/>
            </a:endParaRPr>
          </a:p>
          <a:p>
            <a:pPr marL="0" lvl="0" indent="0" algn="l" rtl="0">
              <a:lnSpc>
                <a:spcPct val="95000"/>
              </a:lnSpc>
              <a:spcBef>
                <a:spcPts val="0"/>
              </a:spcBef>
              <a:spcAft>
                <a:spcPts val="0"/>
              </a:spcAft>
              <a:buSzPts val="275"/>
              <a:buNone/>
            </a:pPr>
            <a:endParaRPr sz="100">
              <a:solidFill>
                <a:srgbClr val="444444"/>
              </a:solidFill>
              <a:latin typeface="Montserrat SemiBold"/>
              <a:ea typeface="Montserrat SemiBold"/>
              <a:cs typeface="Montserrat SemiBold"/>
              <a:sym typeface="Montserrat SemiBold"/>
            </a:endParaRPr>
          </a:p>
        </p:txBody>
      </p:sp>
      <p:pic>
        <p:nvPicPr>
          <p:cNvPr id="353" name="Google Shape;353;p49"/>
          <p:cNvPicPr preferRelativeResize="0"/>
          <p:nvPr/>
        </p:nvPicPr>
        <p:blipFill>
          <a:blip r:embed="rId3">
            <a:alphaModFix/>
          </a:blip>
          <a:stretch>
            <a:fillRect/>
          </a:stretch>
        </p:blipFill>
        <p:spPr>
          <a:xfrm>
            <a:off x="1609455" y="1636083"/>
            <a:ext cx="2616301" cy="1978925"/>
          </a:xfrm>
          <a:prstGeom prst="rect">
            <a:avLst/>
          </a:prstGeom>
          <a:noFill/>
          <a:ln>
            <a:noFill/>
          </a:ln>
        </p:spPr>
      </p:pic>
      <p:sp>
        <p:nvSpPr>
          <p:cNvPr id="354" name="Google Shape;354;p49"/>
          <p:cNvSpPr txBox="1"/>
          <p:nvPr/>
        </p:nvSpPr>
        <p:spPr>
          <a:xfrm>
            <a:off x="969289" y="1062364"/>
            <a:ext cx="2159962" cy="430857"/>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600">
                <a:solidFill>
                  <a:srgbClr val="444444"/>
                </a:solidFill>
                <a:highlight>
                  <a:schemeClr val="lt1"/>
                </a:highlight>
                <a:latin typeface="Montserrat SemiBold"/>
                <a:ea typeface="Montserrat SemiBold"/>
                <a:cs typeface="Montserrat SemiBold"/>
                <a:sym typeface="Montserrat SemiBold"/>
              </a:rPr>
              <a:t>Identify course(s)</a:t>
            </a:r>
            <a:endParaRPr sz="1600">
              <a:latin typeface="Montserrat SemiBold"/>
              <a:ea typeface="Montserrat SemiBold"/>
              <a:cs typeface="Montserrat SemiBold"/>
              <a:sym typeface="Montserrat SemiBold"/>
            </a:endParaRPr>
          </a:p>
        </p:txBody>
      </p:sp>
      <p:sp>
        <p:nvSpPr>
          <p:cNvPr id="355" name="Google Shape;355;p49"/>
          <p:cNvSpPr txBox="1"/>
          <p:nvPr/>
        </p:nvSpPr>
        <p:spPr>
          <a:xfrm>
            <a:off x="239150" y="5958540"/>
            <a:ext cx="4605340" cy="677078"/>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Montserrat SemiBold"/>
                <a:ea typeface="Montserrat SemiBold"/>
                <a:cs typeface="Montserrat SemiBold"/>
                <a:sym typeface="Montserrat SemiBold"/>
              </a:rPr>
              <a:t>Log into the Illinois Tech Portal page.  and select REGISTER AND PAY to </a:t>
            </a:r>
            <a:r>
              <a:rPr lang="en-US" sz="1600">
                <a:solidFill>
                  <a:schemeClr val="accent6"/>
                </a:solidFill>
                <a:latin typeface="Montserrat SemiBold"/>
                <a:ea typeface="Montserrat SemiBold"/>
                <a:cs typeface="Montserrat SemiBold"/>
                <a:sym typeface="Montserrat SemiBold"/>
              </a:rPr>
              <a:t>get your Pin</a:t>
            </a:r>
            <a:endParaRPr sz="1600">
              <a:solidFill>
                <a:schemeClr val="accent6"/>
              </a:solidFill>
              <a:latin typeface="Montserrat SemiBold"/>
              <a:ea typeface="Montserrat SemiBold"/>
              <a:cs typeface="Montserrat SemiBold"/>
              <a:sym typeface="Montserrat SemiBold"/>
            </a:endParaRPr>
          </a:p>
        </p:txBody>
      </p:sp>
      <p:pic>
        <p:nvPicPr>
          <p:cNvPr id="356" name="Google Shape;356;p49"/>
          <p:cNvPicPr preferRelativeResize="0"/>
          <p:nvPr/>
        </p:nvPicPr>
        <p:blipFill rotWithShape="1">
          <a:blip r:embed="rId4">
            <a:alphaModFix/>
          </a:blip>
          <a:srcRect l="21389"/>
          <a:stretch/>
        </p:blipFill>
        <p:spPr>
          <a:xfrm>
            <a:off x="239139" y="3728637"/>
            <a:ext cx="3164071" cy="2132900"/>
          </a:xfrm>
          <a:prstGeom prst="rect">
            <a:avLst/>
          </a:prstGeom>
          <a:noFill/>
          <a:ln>
            <a:noFill/>
          </a:ln>
        </p:spPr>
      </p:pic>
      <p:pic>
        <p:nvPicPr>
          <p:cNvPr id="357" name="Google Shape;357;p49"/>
          <p:cNvPicPr preferRelativeResize="0"/>
          <p:nvPr/>
        </p:nvPicPr>
        <p:blipFill>
          <a:blip r:embed="rId5">
            <a:alphaModFix/>
          </a:blip>
          <a:stretch>
            <a:fillRect/>
          </a:stretch>
        </p:blipFill>
        <p:spPr>
          <a:xfrm>
            <a:off x="5518755" y="2414563"/>
            <a:ext cx="6437847" cy="2682338"/>
          </a:xfrm>
          <a:prstGeom prst="rect">
            <a:avLst/>
          </a:prstGeom>
          <a:noFill/>
          <a:ln>
            <a:noFill/>
          </a:ln>
          <a:effectLst>
            <a:outerShdw blurRad="57150" dist="114300" dir="5400000" algn="bl" rotWithShape="0">
              <a:srgbClr val="000000">
                <a:alpha val="50000"/>
              </a:srgbClr>
            </a:outerShdw>
          </a:effectLst>
        </p:spPr>
      </p:pic>
      <p:cxnSp>
        <p:nvCxnSpPr>
          <p:cNvPr id="358" name="Google Shape;358;p49"/>
          <p:cNvCxnSpPr/>
          <p:nvPr/>
        </p:nvCxnSpPr>
        <p:spPr>
          <a:xfrm rot="10800000">
            <a:off x="9526075" y="3846575"/>
            <a:ext cx="18000" cy="330900"/>
          </a:xfrm>
          <a:prstGeom prst="straightConnector1">
            <a:avLst/>
          </a:prstGeom>
          <a:noFill/>
          <a:ln w="28575" cap="flat" cmpd="sng">
            <a:solidFill>
              <a:srgbClr val="D6172F"/>
            </a:solidFill>
            <a:prstDash val="solid"/>
            <a:round/>
            <a:headEnd type="none" w="med" len="med"/>
            <a:tailEnd type="triangle" w="med" len="med"/>
          </a:ln>
        </p:spPr>
      </p:cxnSp>
      <p:sp>
        <p:nvSpPr>
          <p:cNvPr id="359" name="Google Shape;359;p49"/>
          <p:cNvSpPr/>
          <p:nvPr/>
        </p:nvSpPr>
        <p:spPr>
          <a:xfrm>
            <a:off x="9302875" y="4175813"/>
            <a:ext cx="464400" cy="592500"/>
          </a:xfrm>
          <a:prstGeom prst="rect">
            <a:avLst/>
          </a:prstGeom>
          <a:noFill/>
          <a:ln w="28575" cap="flat" cmpd="sng">
            <a:solidFill>
              <a:srgbClr val="D6172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49"/>
          <p:cNvSpPr txBox="1"/>
          <p:nvPr/>
        </p:nvSpPr>
        <p:spPr>
          <a:xfrm>
            <a:off x="5533725" y="1291125"/>
            <a:ext cx="6408300" cy="1034099"/>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a:solidFill>
                  <a:srgbClr val="444444"/>
                </a:solidFill>
                <a:highlight>
                  <a:schemeClr val="lt1"/>
                </a:highlight>
                <a:latin typeface="Montserrat SemiBold"/>
                <a:ea typeface="Montserrat SemiBold"/>
                <a:cs typeface="Montserrat SemiBold"/>
                <a:sym typeface="Montserrat SemiBold"/>
              </a:rPr>
              <a:t>Refer to the corresponding CRN number found on the</a:t>
            </a:r>
            <a:r>
              <a:rPr lang="en-US" sz="1600" dirty="0">
                <a:solidFill>
                  <a:srgbClr val="444444"/>
                </a:solidFill>
                <a:highlight>
                  <a:schemeClr val="lt1"/>
                </a:highlight>
                <a:uFill>
                  <a:noFill/>
                </a:uFill>
                <a:latin typeface="Montserrat SemiBold"/>
                <a:ea typeface="Montserrat SemiBold"/>
                <a:cs typeface="Montserrat SemiBold"/>
                <a:sym typeface="Montserrat SemiBold"/>
                <a:hlinkClick r:id="rId6">
                  <a:extLst>
                    <a:ext uri="{A12FA001-AC4F-418D-AE19-62706E023703}">
                      <ahyp:hlinkClr xmlns:ahyp="http://schemas.microsoft.com/office/drawing/2018/hyperlinkcolor" val="tx"/>
                    </a:ext>
                  </a:extLst>
                </a:hlinkClick>
              </a:rPr>
              <a:t> </a:t>
            </a:r>
            <a:r>
              <a:rPr lang="en-US" sz="1600" u="sng" dirty="0">
                <a:solidFill>
                  <a:srgbClr val="0563C1"/>
                </a:solidFill>
                <a:highlight>
                  <a:schemeClr val="lt1"/>
                </a:highlight>
                <a:latin typeface="Montserrat SemiBold"/>
                <a:ea typeface="Montserrat SemiBold"/>
                <a:cs typeface="Montserrat SemiBold"/>
                <a:sym typeface="Montserrat SemiBold"/>
                <a:hlinkClick r:id="rId6">
                  <a:extLst>
                    <a:ext uri="{A12FA001-AC4F-418D-AE19-62706E023703}">
                      <ahyp:hlinkClr xmlns:ahyp="http://schemas.microsoft.com/office/drawing/2018/hyperlinkcolor" val="tx"/>
                    </a:ext>
                  </a:extLst>
                </a:hlinkClick>
              </a:rPr>
              <a:t>Coursera Course Offerings</a:t>
            </a:r>
            <a:r>
              <a:rPr lang="en-US" sz="1600" u="sng" dirty="0">
                <a:solidFill>
                  <a:srgbClr val="0563C1"/>
                </a:solidFill>
                <a:highlight>
                  <a:schemeClr val="lt1"/>
                </a:highlight>
                <a:latin typeface="Montserrat SemiBold"/>
                <a:ea typeface="Montserrat SemiBold"/>
                <a:cs typeface="Montserrat SemiBold"/>
                <a:sym typeface="Montserrat SemiBold"/>
              </a:rPr>
              <a:t> </a:t>
            </a:r>
            <a:r>
              <a:rPr lang="en-US" sz="1600">
                <a:solidFill>
                  <a:srgbClr val="444444"/>
                </a:solidFill>
                <a:highlight>
                  <a:schemeClr val="lt1"/>
                </a:highlight>
                <a:latin typeface="Montserrat SemiBold"/>
                <a:ea typeface="Montserrat SemiBold"/>
                <a:cs typeface="Montserrat SemiBold"/>
                <a:sym typeface="Montserrat SemiBold"/>
              </a:rPr>
              <a:t>landing page is the </a:t>
            </a:r>
            <a:r>
              <a:rPr lang="en-US" sz="1600" i="1" u="sng">
                <a:solidFill>
                  <a:srgbClr val="444444"/>
                </a:solidFill>
                <a:highlight>
                  <a:schemeClr val="lt1"/>
                </a:highlight>
                <a:latin typeface="Montserrat SemiBold"/>
                <a:ea typeface="Montserrat SemiBold"/>
                <a:cs typeface="Montserrat SemiBold"/>
                <a:sym typeface="Montserrat SemiBold"/>
              </a:rPr>
              <a:t>only </a:t>
            </a:r>
            <a:r>
              <a:rPr lang="en-US" sz="1600">
                <a:solidFill>
                  <a:srgbClr val="444444"/>
                </a:solidFill>
                <a:highlight>
                  <a:schemeClr val="lt1"/>
                </a:highlight>
                <a:latin typeface="Montserrat SemiBold"/>
                <a:ea typeface="Montserrat SemiBold"/>
                <a:cs typeface="Montserrat SemiBold"/>
                <a:sym typeface="Montserrat SemiBold"/>
              </a:rPr>
              <a:t>way to confirm you are in the correct course. </a:t>
            </a:r>
            <a:endParaRPr sz="1600">
              <a:latin typeface="Montserrat SemiBold"/>
              <a:ea typeface="Montserrat SemiBold"/>
              <a:cs typeface="Montserrat SemiBold"/>
              <a:sym typeface="Montserrat SemiBold"/>
            </a:endParaRPr>
          </a:p>
        </p:txBody>
      </p:sp>
      <p:pic>
        <p:nvPicPr>
          <p:cNvPr id="361" name="Google Shape;361;p49" descr="File:Eo circle red number-2.svg - Wikipedia"/>
          <p:cNvPicPr preferRelativeResize="0"/>
          <p:nvPr/>
        </p:nvPicPr>
        <p:blipFill>
          <a:blip r:embed="rId7">
            <a:alphaModFix/>
          </a:blip>
          <a:stretch>
            <a:fillRect/>
          </a:stretch>
        </p:blipFill>
        <p:spPr>
          <a:xfrm>
            <a:off x="23473" y="3102001"/>
            <a:ext cx="997473" cy="997473"/>
          </a:xfrm>
          <a:prstGeom prst="rect">
            <a:avLst/>
          </a:prstGeom>
          <a:noFill/>
          <a:ln>
            <a:noFill/>
          </a:ln>
        </p:spPr>
      </p:pic>
      <p:pic>
        <p:nvPicPr>
          <p:cNvPr id="362" name="Google Shape;362;p49" descr="Archivo:Eo circle red white number-1.svg - Wikipedia, la ..."/>
          <p:cNvPicPr preferRelativeResize="0"/>
          <p:nvPr/>
        </p:nvPicPr>
        <p:blipFill>
          <a:blip r:embed="rId8">
            <a:alphaModFix/>
          </a:blip>
          <a:stretch>
            <a:fillRect/>
          </a:stretch>
        </p:blipFill>
        <p:spPr>
          <a:xfrm>
            <a:off x="23465" y="782495"/>
            <a:ext cx="997484" cy="997499"/>
          </a:xfrm>
          <a:prstGeom prst="rect">
            <a:avLst/>
          </a:prstGeom>
          <a:noFill/>
          <a:ln>
            <a:noFill/>
          </a:ln>
        </p:spPr>
      </p:pic>
      <p:pic>
        <p:nvPicPr>
          <p:cNvPr id="363" name="Google Shape;363;p49" descr="Archivo:Eo circle red number-4.svg - Wikipedia, la enciclopedia libre"/>
          <p:cNvPicPr preferRelativeResize="0"/>
          <p:nvPr/>
        </p:nvPicPr>
        <p:blipFill>
          <a:blip r:embed="rId9">
            <a:alphaModFix/>
          </a:blip>
          <a:stretch>
            <a:fillRect/>
          </a:stretch>
        </p:blipFill>
        <p:spPr>
          <a:xfrm>
            <a:off x="4691436" y="5167566"/>
            <a:ext cx="960118" cy="960118"/>
          </a:xfrm>
          <a:prstGeom prst="rect">
            <a:avLst/>
          </a:prstGeom>
          <a:noFill/>
          <a:ln>
            <a:noFill/>
          </a:ln>
        </p:spPr>
      </p:pic>
      <p:pic>
        <p:nvPicPr>
          <p:cNvPr id="364" name="Google Shape;364;p49" descr="Archivo:3red.png - Wikipedia, la enciclopedia libre"/>
          <p:cNvPicPr preferRelativeResize="0"/>
          <p:nvPr/>
        </p:nvPicPr>
        <p:blipFill>
          <a:blip r:embed="rId10">
            <a:alphaModFix/>
          </a:blip>
          <a:stretch>
            <a:fillRect/>
          </a:stretch>
        </p:blipFill>
        <p:spPr>
          <a:xfrm>
            <a:off x="4616958" y="1259819"/>
            <a:ext cx="914401" cy="914401"/>
          </a:xfrm>
          <a:prstGeom prst="rect">
            <a:avLst/>
          </a:prstGeom>
          <a:noFill/>
          <a:ln>
            <a:noFill/>
          </a:ln>
        </p:spPr>
      </p:pic>
      <p:sp>
        <p:nvSpPr>
          <p:cNvPr id="365" name="Google Shape;365;p49"/>
          <p:cNvSpPr txBox="1"/>
          <p:nvPr/>
        </p:nvSpPr>
        <p:spPr>
          <a:xfrm>
            <a:off x="9030325" y="3330050"/>
            <a:ext cx="914400" cy="431100"/>
          </a:xfrm>
          <a:prstGeom prst="rect">
            <a:avLst/>
          </a:prstGeom>
          <a:solidFill>
            <a:schemeClr val="accent6"/>
          </a:solidFill>
          <a:ln>
            <a:noFill/>
          </a:ln>
          <a:effectLst>
            <a:outerShdw blurRad="228600" dist="200025" dir="13080000" algn="bl" rotWithShape="0">
              <a:srgbClr val="000000">
                <a:alpha val="3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Montserrat SemiBold"/>
                <a:ea typeface="Montserrat SemiBold"/>
                <a:cs typeface="Montserrat SemiBold"/>
                <a:sym typeface="Montserrat SemiBold"/>
              </a:rPr>
              <a:t>CRN</a:t>
            </a:r>
            <a:endParaRPr sz="20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A07F-1025-B6F7-46CF-F2965E81736A}"/>
              </a:ext>
            </a:extLst>
          </p:cNvPr>
          <p:cNvSpPr>
            <a:spLocks noGrp="1"/>
          </p:cNvSpPr>
          <p:nvPr>
            <p:ph type="title"/>
          </p:nvPr>
        </p:nvSpPr>
        <p:spPr>
          <a:xfrm>
            <a:off x="838200" y="806212"/>
            <a:ext cx="10515600" cy="1099781"/>
          </a:xfrm>
        </p:spPr>
        <p:txBody>
          <a:bodyPr>
            <a:normAutofit/>
          </a:bodyPr>
          <a:lstStyle/>
          <a:p>
            <a:pPr algn="ctr"/>
            <a:r>
              <a:rPr lang="en-US" sz="4000"/>
              <a:t>Degree Works</a:t>
            </a:r>
          </a:p>
        </p:txBody>
      </p:sp>
      <p:sp>
        <p:nvSpPr>
          <p:cNvPr id="3" name="Text Placeholder 2">
            <a:extLst>
              <a:ext uri="{FF2B5EF4-FFF2-40B4-BE49-F238E27FC236}">
                <a16:creationId xmlns:a16="http://schemas.microsoft.com/office/drawing/2014/main" id="{9DADBA3D-00B4-5C8C-199C-79CA19BBA962}"/>
              </a:ext>
            </a:extLst>
          </p:cNvPr>
          <p:cNvSpPr>
            <a:spLocks noGrp="1"/>
          </p:cNvSpPr>
          <p:nvPr>
            <p:ph type="body" idx="1"/>
          </p:nvPr>
        </p:nvSpPr>
        <p:spPr>
          <a:xfrm>
            <a:off x="632046" y="1712700"/>
            <a:ext cx="10941313" cy="4814943"/>
          </a:xfrm>
        </p:spPr>
        <p:txBody>
          <a:bodyPr>
            <a:normAutofit lnSpcReduction="10000"/>
          </a:bodyPr>
          <a:lstStyle/>
          <a:p>
            <a:pPr marL="76200" indent="0">
              <a:buNone/>
            </a:pPr>
            <a:r>
              <a:rPr lang="en-US" sz="2800" b="1" dirty="0">
                <a:solidFill>
                  <a:srgbClr val="222222"/>
                </a:solidFill>
                <a:ea typeface="Roboto Slab"/>
              </a:rPr>
              <a:t>What is </a:t>
            </a:r>
            <a:r>
              <a:rPr lang="en-US" sz="2800" b="1" dirty="0" err="1">
                <a:solidFill>
                  <a:srgbClr val="222222"/>
                </a:solidFill>
                <a:ea typeface="Roboto Slab"/>
              </a:rPr>
              <a:t>DegreeWorks</a:t>
            </a:r>
            <a:endParaRPr lang="en-US" sz="2800" b="1" dirty="0"/>
          </a:p>
          <a:p>
            <a:pPr marL="76200" indent="0">
              <a:lnSpc>
                <a:spcPct val="113999"/>
              </a:lnSpc>
              <a:buNone/>
            </a:pPr>
            <a:endParaRPr lang="en-US" sz="2200">
              <a:solidFill>
                <a:srgbClr val="222222"/>
              </a:solidFill>
              <a:ea typeface="Source Sans Pro"/>
            </a:endParaRPr>
          </a:p>
          <a:p>
            <a:pPr marL="76200" indent="0">
              <a:lnSpc>
                <a:spcPct val="113999"/>
              </a:lnSpc>
              <a:buNone/>
            </a:pPr>
            <a:r>
              <a:rPr lang="en-US" sz="2500" dirty="0" err="1">
                <a:solidFill>
                  <a:srgbClr val="222222"/>
                </a:solidFill>
                <a:ea typeface="Source Sans Pro"/>
              </a:rPr>
              <a:t>DegreeWorks</a:t>
            </a:r>
            <a:r>
              <a:rPr lang="en-US" sz="2500" dirty="0">
                <a:solidFill>
                  <a:srgbClr val="222222"/>
                </a:solidFill>
                <a:ea typeface="Source Sans Pro"/>
              </a:rPr>
              <a:t> is a planning tool on Illinois Tech Portal to help students and advisors monitor student's progress toward degree completion. </a:t>
            </a:r>
            <a:r>
              <a:rPr lang="en-US" sz="2500" dirty="0" err="1">
                <a:solidFill>
                  <a:srgbClr val="222222"/>
                </a:solidFill>
                <a:ea typeface="Source Sans Pro"/>
              </a:rPr>
              <a:t>DegreeWorks</a:t>
            </a:r>
            <a:r>
              <a:rPr lang="en-US" sz="2500" dirty="0">
                <a:solidFill>
                  <a:srgbClr val="222222"/>
                </a:solidFill>
                <a:ea typeface="Source Sans Pro"/>
              </a:rPr>
              <a:t> provides a more accessible, convenient, and organized way for students to know where they are academically and how they can plan the rest of their college careers.</a:t>
            </a:r>
            <a:endParaRPr lang="en-US" sz="2500" dirty="0">
              <a:solidFill>
                <a:srgbClr val="222222"/>
              </a:solidFill>
              <a:ea typeface="Roboto Slab"/>
            </a:endParaRPr>
          </a:p>
          <a:p>
            <a:pPr marL="76200" indent="0">
              <a:lnSpc>
                <a:spcPct val="113999"/>
              </a:lnSpc>
              <a:buNone/>
            </a:pPr>
            <a:endParaRPr lang="en-US" sz="2500" dirty="0">
              <a:solidFill>
                <a:srgbClr val="222222"/>
              </a:solidFill>
              <a:ea typeface="Source Sans Pro"/>
            </a:endParaRPr>
          </a:p>
          <a:p>
            <a:pPr marL="76200" indent="0">
              <a:lnSpc>
                <a:spcPct val="113999"/>
              </a:lnSpc>
              <a:buNone/>
            </a:pPr>
            <a:r>
              <a:rPr lang="en-US" sz="2500" dirty="0" err="1">
                <a:solidFill>
                  <a:srgbClr val="222222"/>
                </a:solidFill>
                <a:ea typeface="Source Sans Pro"/>
              </a:rPr>
              <a:t>DegreeWorks</a:t>
            </a:r>
            <a:r>
              <a:rPr lang="en-US" sz="2500" dirty="0">
                <a:solidFill>
                  <a:srgbClr val="222222"/>
                </a:solidFill>
                <a:ea typeface="Source Sans Pro"/>
              </a:rPr>
              <a:t> is not a substitution for consultation with an academic advisor. Please always check with your advisor or email </a:t>
            </a:r>
            <a:r>
              <a:rPr lang="en-US" sz="2500" dirty="0">
                <a:solidFill>
                  <a:srgbClr val="222222"/>
                </a:solidFill>
                <a:ea typeface="Source Sans Pro"/>
                <a:hlinkClick r:id="rId2"/>
              </a:rPr>
              <a:t>mba-support@illinoistech.edu</a:t>
            </a:r>
            <a:r>
              <a:rPr lang="en-US" sz="2500" dirty="0">
                <a:solidFill>
                  <a:srgbClr val="222222"/>
                </a:solidFill>
                <a:ea typeface="Source Sans Pro"/>
              </a:rPr>
              <a:t> if you have any questions or concerns. </a:t>
            </a:r>
          </a:p>
          <a:p>
            <a:pPr marL="76200" indent="0">
              <a:lnSpc>
                <a:spcPct val="113999"/>
              </a:lnSpc>
              <a:buNone/>
            </a:pPr>
            <a:endParaRPr lang="en-US" sz="2000">
              <a:solidFill>
                <a:srgbClr val="222222"/>
              </a:solidFill>
              <a:latin typeface="Arial" panose="020B0604020202020204" pitchFamily="34" charset="0"/>
              <a:ea typeface="Source Sans Pro"/>
              <a:cs typeface="Arial" panose="020B0604020202020204" pitchFamily="34" charset="0"/>
            </a:endParaRPr>
          </a:p>
          <a:p>
            <a:pPr lvl="1">
              <a:lnSpc>
                <a:spcPct val="113999"/>
              </a:lnSpc>
              <a:buFont typeface="Courier New"/>
              <a:buChar char="o"/>
            </a:pPr>
            <a:endParaRPr lang="en-US" sz="1600">
              <a:solidFill>
                <a:srgbClr val="222222"/>
              </a:solidFill>
              <a:ea typeface="Source Sans Pro"/>
            </a:endParaRPr>
          </a:p>
          <a:p>
            <a:pPr>
              <a:lnSpc>
                <a:spcPct val="113999"/>
              </a:lnSpc>
            </a:pPr>
            <a:endParaRPr lang="en-US" sz="2000">
              <a:solidFill>
                <a:srgbClr val="222222"/>
              </a:solidFill>
              <a:latin typeface="Source Sans Pro"/>
              <a:ea typeface="Source Sans Pro"/>
            </a:endParaRPr>
          </a:p>
          <a:p>
            <a:pPr>
              <a:lnSpc>
                <a:spcPct val="113999"/>
              </a:lnSpc>
            </a:pPr>
            <a:endParaRPr lang="en-US"/>
          </a:p>
        </p:txBody>
      </p:sp>
    </p:spTree>
    <p:extLst>
      <p:ext uri="{BB962C8B-B14F-4D97-AF65-F5344CB8AC3E}">
        <p14:creationId xmlns:p14="http://schemas.microsoft.com/office/powerpoint/2010/main" val="329108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8E4D-E155-1635-457B-C3C27AE01AA5}"/>
              </a:ext>
            </a:extLst>
          </p:cNvPr>
          <p:cNvSpPr>
            <a:spLocks noGrp="1"/>
          </p:cNvSpPr>
          <p:nvPr>
            <p:ph type="title"/>
          </p:nvPr>
        </p:nvSpPr>
        <p:spPr>
          <a:xfrm>
            <a:off x="342189" y="534991"/>
            <a:ext cx="10515600" cy="809018"/>
          </a:xfrm>
        </p:spPr>
        <p:txBody>
          <a:bodyPr/>
          <a:lstStyle/>
          <a:p>
            <a:r>
              <a:rPr lang="en-US">
                <a:solidFill>
                  <a:schemeClr val="tx1"/>
                </a:solidFill>
                <a:hlinkClick r:id="rId2">
                  <a:extLst>
                    <a:ext uri="{A12FA001-AC4F-418D-AE19-62706E023703}">
                      <ahyp:hlinkClr xmlns:ahyp="http://schemas.microsoft.com/office/drawing/2018/hyperlinkcolor" val="tx"/>
                    </a:ext>
                  </a:extLst>
                </a:hlinkClick>
              </a:rPr>
              <a:t>DegreeWorks Tutorial</a:t>
            </a:r>
            <a:r>
              <a:rPr lang="en-US">
                <a:solidFill>
                  <a:schemeClr val="tx1"/>
                </a:solidFill>
              </a:rPr>
              <a:t> </a:t>
            </a:r>
          </a:p>
        </p:txBody>
      </p:sp>
      <p:sp>
        <p:nvSpPr>
          <p:cNvPr id="3" name="Text Placeholder 2">
            <a:extLst>
              <a:ext uri="{FF2B5EF4-FFF2-40B4-BE49-F238E27FC236}">
                <a16:creationId xmlns:a16="http://schemas.microsoft.com/office/drawing/2014/main" id="{E1FD0D1A-3C4C-0A97-0D75-0D9D4ED56ADB}"/>
              </a:ext>
            </a:extLst>
          </p:cNvPr>
          <p:cNvSpPr>
            <a:spLocks noGrp="1"/>
          </p:cNvSpPr>
          <p:nvPr>
            <p:ph type="body" idx="1"/>
          </p:nvPr>
        </p:nvSpPr>
        <p:spPr>
          <a:xfrm>
            <a:off x="6393" y="2700307"/>
            <a:ext cx="4341945" cy="4286563"/>
          </a:xfrm>
        </p:spPr>
        <p:txBody>
          <a:bodyPr/>
          <a:lstStyle/>
          <a:p>
            <a:r>
              <a:rPr lang="en-US"/>
              <a:t>Type "</a:t>
            </a:r>
            <a:r>
              <a:rPr lang="en-US" err="1"/>
              <a:t>degreeworks</a:t>
            </a:r>
            <a:r>
              <a:rPr lang="en-US"/>
              <a:t>" in the  IIT Portal search bar and choose "Degree Works Graduate"</a:t>
            </a:r>
          </a:p>
        </p:txBody>
      </p:sp>
      <p:pic>
        <p:nvPicPr>
          <p:cNvPr id="4" name="Picture 3">
            <a:extLst>
              <a:ext uri="{FF2B5EF4-FFF2-40B4-BE49-F238E27FC236}">
                <a16:creationId xmlns:a16="http://schemas.microsoft.com/office/drawing/2014/main" id="{E5B65720-4557-F959-5F3E-F9DF8FFF7BD0}"/>
              </a:ext>
            </a:extLst>
          </p:cNvPr>
          <p:cNvPicPr>
            <a:picLocks noChangeAspect="1"/>
          </p:cNvPicPr>
          <p:nvPr/>
        </p:nvPicPr>
        <p:blipFill>
          <a:blip r:embed="rId3"/>
          <a:stretch>
            <a:fillRect/>
          </a:stretch>
        </p:blipFill>
        <p:spPr>
          <a:xfrm>
            <a:off x="4363995" y="1691288"/>
            <a:ext cx="7449779" cy="4249715"/>
          </a:xfrm>
          <a:prstGeom prst="rect">
            <a:avLst/>
          </a:prstGeom>
        </p:spPr>
      </p:pic>
    </p:spTree>
    <p:extLst>
      <p:ext uri="{BB962C8B-B14F-4D97-AF65-F5344CB8AC3E}">
        <p14:creationId xmlns:p14="http://schemas.microsoft.com/office/powerpoint/2010/main" val="338955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536400" y="274633"/>
            <a:ext cx="11119200" cy="1143200"/>
          </a:xfrm>
          <a:prstGeom prst="rect">
            <a:avLst/>
          </a:prstGeom>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t>Reminder: Session will be Recorded</a:t>
            </a:r>
            <a:endParaRPr/>
          </a:p>
        </p:txBody>
      </p:sp>
      <p:pic>
        <p:nvPicPr>
          <p:cNvPr id="111" name="Google Shape;111;p26"/>
          <p:cNvPicPr preferRelativeResize="0"/>
          <p:nvPr/>
        </p:nvPicPr>
        <p:blipFill>
          <a:blip r:embed="rId3">
            <a:alphaModFix/>
          </a:blip>
          <a:stretch>
            <a:fillRect/>
          </a:stretch>
        </p:blipFill>
        <p:spPr>
          <a:xfrm>
            <a:off x="2603268" y="1658801"/>
            <a:ext cx="6985433" cy="3698167"/>
          </a:xfrm>
          <a:prstGeom prst="rect">
            <a:avLst/>
          </a:prstGeom>
          <a:noFill/>
          <a:ln>
            <a:noFill/>
          </a:ln>
        </p:spPr>
      </p:pic>
    </p:spTree>
    <p:extLst>
      <p:ext uri="{BB962C8B-B14F-4D97-AF65-F5344CB8AC3E}">
        <p14:creationId xmlns:p14="http://schemas.microsoft.com/office/powerpoint/2010/main" val="429022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07F9C-C473-475D-9CCC-3F7517026869}"/>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A06D5-94F8-9FA4-22BE-AF0460374DA8}"/>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nSpc>
                <a:spcPct val="90000"/>
              </a:lnSpc>
              <a:spcBef>
                <a:spcPct val="0"/>
              </a:spcBef>
            </a:pPr>
            <a:r>
              <a:rPr lang="en-US" sz="4000" kern="1200">
                <a:solidFill>
                  <a:schemeClr val="tx1"/>
                </a:solidFill>
                <a:latin typeface="+mj-lt"/>
                <a:ea typeface="+mj-ea"/>
                <a:hlinkClick r:id="rId2">
                  <a:extLst>
                    <a:ext uri="{A12FA001-AC4F-418D-AE19-62706E023703}">
                      <ahyp:hlinkClr xmlns:ahyp="http://schemas.microsoft.com/office/drawing/2018/hyperlinkcolor" val="tx"/>
                    </a:ext>
                  </a:extLst>
                </a:hlinkClick>
              </a:rPr>
              <a:t>DegreeWorks Tutorial</a:t>
            </a:r>
            <a:endParaRPr lang="en-US">
              <a:ea typeface="+mj-ea"/>
            </a:endParaRPr>
          </a:p>
        </p:txBody>
      </p:sp>
      <p:pic>
        <p:nvPicPr>
          <p:cNvPr id="6" name="Picture 5">
            <a:extLst>
              <a:ext uri="{FF2B5EF4-FFF2-40B4-BE49-F238E27FC236}">
                <a16:creationId xmlns:a16="http://schemas.microsoft.com/office/drawing/2014/main" id="{1C9248D6-A179-66C5-B77F-1F324ACE5A9F}"/>
              </a:ext>
            </a:extLst>
          </p:cNvPr>
          <p:cNvPicPr>
            <a:picLocks noChangeAspect="1"/>
          </p:cNvPicPr>
          <p:nvPr/>
        </p:nvPicPr>
        <p:blipFill>
          <a:blip r:embed="rId3"/>
          <a:stretch>
            <a:fillRect/>
          </a:stretch>
        </p:blipFill>
        <p:spPr>
          <a:xfrm>
            <a:off x="3470" y="1702150"/>
            <a:ext cx="12185058" cy="4241530"/>
          </a:xfrm>
          <a:prstGeom prst="rect">
            <a:avLst/>
          </a:prstGeom>
        </p:spPr>
      </p:pic>
    </p:spTree>
    <p:extLst>
      <p:ext uri="{BB962C8B-B14F-4D97-AF65-F5344CB8AC3E}">
        <p14:creationId xmlns:p14="http://schemas.microsoft.com/office/powerpoint/2010/main" val="152664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0F6100-24BA-32AF-6619-CE0AFE5CB2BD}"/>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F22F6B9-3BFD-ED0C-06A6-04E4FF2E7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6467C-5560-43EC-E677-163BADE2478C}"/>
              </a:ext>
            </a:extLst>
          </p:cNvPr>
          <p:cNvSpPr>
            <a:spLocks noGrp="1"/>
          </p:cNvSpPr>
          <p:nvPr>
            <p:ph type="title"/>
          </p:nvPr>
        </p:nvSpPr>
        <p:spPr>
          <a:xfrm>
            <a:off x="166607" y="-163907"/>
            <a:ext cx="10515600" cy="1505883"/>
          </a:xfrm>
        </p:spPr>
        <p:txBody>
          <a:bodyPr vert="horz" lIns="91440" tIns="45720" rIns="91440" bIns="45720" rtlCol="0" anchor="ctr">
            <a:normAutofit/>
          </a:bodyPr>
          <a:lstStyle/>
          <a:p>
            <a:pPr>
              <a:lnSpc>
                <a:spcPct val="90000"/>
              </a:lnSpc>
              <a:spcBef>
                <a:spcPct val="0"/>
              </a:spcBef>
            </a:pPr>
            <a:r>
              <a:rPr lang="en-US" sz="4000" kern="1200">
                <a:solidFill>
                  <a:schemeClr val="tx1"/>
                </a:solidFill>
                <a:latin typeface="+mj-lt"/>
                <a:ea typeface="+mj-ea"/>
                <a:hlinkClick r:id="rId2">
                  <a:extLst>
                    <a:ext uri="{A12FA001-AC4F-418D-AE19-62706E023703}">
                      <ahyp:hlinkClr xmlns:ahyp="http://schemas.microsoft.com/office/drawing/2018/hyperlinkcolor" val="tx"/>
                    </a:ext>
                  </a:extLst>
                </a:hlinkClick>
              </a:rPr>
              <a:t>DegreeWorks Tutorial</a:t>
            </a:r>
            <a:endParaRPr lang="en-US">
              <a:ea typeface="+mj-ea"/>
            </a:endParaRPr>
          </a:p>
        </p:txBody>
      </p:sp>
      <p:pic>
        <p:nvPicPr>
          <p:cNvPr id="5" name="Picture 4">
            <a:extLst>
              <a:ext uri="{FF2B5EF4-FFF2-40B4-BE49-F238E27FC236}">
                <a16:creationId xmlns:a16="http://schemas.microsoft.com/office/drawing/2014/main" id="{DAB6FC70-6833-F612-6D07-49ED0C6F4E45}"/>
              </a:ext>
            </a:extLst>
          </p:cNvPr>
          <p:cNvPicPr>
            <a:picLocks noChangeAspect="1"/>
          </p:cNvPicPr>
          <p:nvPr/>
        </p:nvPicPr>
        <p:blipFill>
          <a:blip r:embed="rId3"/>
          <a:stretch>
            <a:fillRect/>
          </a:stretch>
        </p:blipFill>
        <p:spPr>
          <a:xfrm>
            <a:off x="338886" y="1179656"/>
            <a:ext cx="11850793" cy="5673612"/>
          </a:xfrm>
          <a:prstGeom prst="rect">
            <a:avLst/>
          </a:prstGeom>
        </p:spPr>
      </p:pic>
    </p:spTree>
    <p:extLst>
      <p:ext uri="{BB962C8B-B14F-4D97-AF65-F5344CB8AC3E}">
        <p14:creationId xmlns:p14="http://schemas.microsoft.com/office/powerpoint/2010/main" val="222531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65DE-A38E-AC28-1E7C-5B1E5A60CF65}"/>
              </a:ext>
            </a:extLst>
          </p:cNvPr>
          <p:cNvSpPr>
            <a:spLocks noGrp="1"/>
          </p:cNvSpPr>
          <p:nvPr>
            <p:ph type="title"/>
          </p:nvPr>
        </p:nvSpPr>
        <p:spPr>
          <a:xfrm>
            <a:off x="210605" y="568659"/>
            <a:ext cx="12656916" cy="1157654"/>
          </a:xfrm>
        </p:spPr>
        <p:txBody>
          <a:bodyPr/>
          <a:lstStyle/>
          <a:p>
            <a:r>
              <a:rPr lang="en-US"/>
              <a:t>Additional Resource for Degree-seeking Students</a:t>
            </a:r>
            <a:endParaRPr lang="en-US">
              <a:solidFill>
                <a:srgbClr val="FF0000"/>
              </a:solidFill>
            </a:endParaRPr>
          </a:p>
        </p:txBody>
      </p:sp>
      <p:pic>
        <p:nvPicPr>
          <p:cNvPr id="4" name="Picture 3">
            <a:extLst>
              <a:ext uri="{FF2B5EF4-FFF2-40B4-BE49-F238E27FC236}">
                <a16:creationId xmlns:a16="http://schemas.microsoft.com/office/drawing/2014/main" id="{DF5CB832-7C8F-EBDA-BC9A-6C65127D9E12}"/>
              </a:ext>
            </a:extLst>
          </p:cNvPr>
          <p:cNvPicPr>
            <a:picLocks noChangeAspect="1"/>
          </p:cNvPicPr>
          <p:nvPr/>
        </p:nvPicPr>
        <p:blipFill>
          <a:blip r:embed="rId2"/>
          <a:stretch>
            <a:fillRect/>
          </a:stretch>
        </p:blipFill>
        <p:spPr>
          <a:xfrm>
            <a:off x="4787145" y="1240596"/>
            <a:ext cx="7111075" cy="539628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D9E2B3A-4838-042A-2DD6-7F47CA6DF730}"/>
              </a:ext>
            </a:extLst>
          </p:cNvPr>
          <p:cNvSpPr txBox="1"/>
          <p:nvPr/>
        </p:nvSpPr>
        <p:spPr>
          <a:xfrm>
            <a:off x="209412" y="1878647"/>
            <a:ext cx="449235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Advisor Help: </a:t>
            </a:r>
            <a:r>
              <a:rPr lang="en-US" sz="1800"/>
              <a:t>See drop-in hours and appointments </a:t>
            </a:r>
          </a:p>
          <a:p>
            <a:endParaRPr lang="en-US" sz="1800" b="1"/>
          </a:p>
          <a:p>
            <a:r>
              <a:rPr lang="en-US" sz="1800" b="1"/>
              <a:t>Virtual Events:</a:t>
            </a:r>
            <a:r>
              <a:rPr lang="en-US" sz="1800"/>
              <a:t> There are many online events tailored for Coursera students living in and outside of Chicago.</a:t>
            </a:r>
          </a:p>
          <a:p>
            <a:endParaRPr lang="en-US" sz="1800" b="1"/>
          </a:p>
          <a:p>
            <a:r>
              <a:rPr lang="en-US" sz="1800" b="1"/>
              <a:t>Chicago Connections:</a:t>
            </a:r>
            <a:r>
              <a:rPr lang="en-US" sz="1800"/>
              <a:t> If you happen to be visiting the city or live in Chicago area, you can use it to find in-person events to join happening in Chicago.</a:t>
            </a:r>
            <a:br>
              <a:rPr lang="en-US" sz="1800"/>
            </a:br>
            <a:r>
              <a:rPr lang="en-US" sz="1800"/>
              <a:t>It's a great way to stay connected to the broader campus community!</a:t>
            </a:r>
          </a:p>
          <a:p>
            <a:endParaRPr lang="en-US" sz="1800"/>
          </a:p>
          <a:p>
            <a:r>
              <a:rPr lang="en-US" sz="1800" b="1"/>
              <a:t>Graduation Guidance: </a:t>
            </a:r>
            <a:r>
              <a:rPr lang="en-US" sz="1800"/>
              <a:t>Info sessions &amp; key dates for your big day. </a:t>
            </a:r>
          </a:p>
        </p:txBody>
      </p:sp>
      <p:sp>
        <p:nvSpPr>
          <p:cNvPr id="6" name="Title 1">
            <a:extLst>
              <a:ext uri="{FF2B5EF4-FFF2-40B4-BE49-F238E27FC236}">
                <a16:creationId xmlns:a16="http://schemas.microsoft.com/office/drawing/2014/main" id="{C2482763-5198-650B-3CBE-EBAF5F5453FB}"/>
              </a:ext>
            </a:extLst>
          </p:cNvPr>
          <p:cNvSpPr txBox="1">
            <a:spLocks/>
          </p:cNvSpPr>
          <p:nvPr/>
        </p:nvSpPr>
        <p:spPr>
          <a:xfrm>
            <a:off x="210605" y="1241331"/>
            <a:ext cx="4354031" cy="54139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6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a:t>Newsletters via 312</a:t>
            </a:r>
          </a:p>
        </p:txBody>
      </p:sp>
    </p:spTree>
    <p:extLst>
      <p:ext uri="{BB962C8B-B14F-4D97-AF65-F5344CB8AC3E}">
        <p14:creationId xmlns:p14="http://schemas.microsoft.com/office/powerpoint/2010/main" val="283122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p:nvPr/>
        </p:nvSpPr>
        <p:spPr>
          <a:xfrm>
            <a:off x="3054112" y="966316"/>
            <a:ext cx="8804816" cy="707846"/>
          </a:xfrm>
          <a:prstGeom prst="rect">
            <a:avLst/>
          </a:prstGeom>
          <a:noFill/>
          <a:ln>
            <a:noFill/>
          </a:ln>
        </p:spPr>
        <p:txBody>
          <a:bodyPr spcFirstLastPara="1" wrap="square" lIns="91425" tIns="45700" rIns="91425" bIns="45700" anchor="t" anchorCtr="0">
            <a:spAutoFit/>
          </a:bodyPr>
          <a:lstStyle/>
          <a:p>
            <a:r>
              <a:rPr lang="en-US" sz="4000" b="1">
                <a:solidFill>
                  <a:schemeClr val="tx1">
                    <a:lumMod val="49000"/>
                  </a:schemeClr>
                </a:solidFill>
              </a:rPr>
              <a:t>What can you do next?</a:t>
            </a:r>
            <a:endParaRPr sz="4000">
              <a:solidFill>
                <a:schemeClr val="tx1">
                  <a:lumMod val="49000"/>
                </a:schemeClr>
              </a:solidFill>
              <a:latin typeface="Arial"/>
              <a:ea typeface="Arial"/>
              <a:cs typeface="Arial"/>
              <a:sym typeface="Arial"/>
            </a:endParaRPr>
          </a:p>
        </p:txBody>
      </p:sp>
      <p:sp>
        <p:nvSpPr>
          <p:cNvPr id="371" name="Google Shape;371;p50"/>
          <p:cNvSpPr txBox="1"/>
          <p:nvPr/>
        </p:nvSpPr>
        <p:spPr>
          <a:xfrm>
            <a:off x="328293" y="1501794"/>
            <a:ext cx="10310737" cy="5047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000" b="1" dirty="0">
                <a:latin typeface="Arial"/>
                <a:ea typeface="Arial"/>
                <a:cs typeface="Arial"/>
              </a:rPr>
            </a:br>
            <a:endParaRPr sz="1800">
              <a:solidFill>
                <a:srgbClr val="3F3F3F"/>
              </a:solidFill>
              <a:latin typeface="Arial"/>
              <a:ea typeface="Arial"/>
              <a:cs typeface="Arial"/>
              <a:sym typeface="Arial"/>
            </a:endParaRPr>
          </a:p>
          <a:p>
            <a:r>
              <a:rPr lang="en-US" sz="3200" b="1">
                <a:solidFill>
                  <a:srgbClr val="FF0000"/>
                </a:solidFill>
              </a:rPr>
              <a:t>Schedule time to chat! </a:t>
            </a:r>
            <a:endParaRPr lang="en-US" sz="3200" b="1">
              <a:solidFill>
                <a:srgbClr val="FF0000"/>
              </a:solidFill>
              <a:latin typeface="Arial"/>
              <a:ea typeface="Arial"/>
              <a:cs typeface="Arial"/>
            </a:endParaRPr>
          </a:p>
          <a:p>
            <a:r>
              <a:rPr lang="en-US" sz="2600">
                <a:solidFill>
                  <a:schemeClr val="tx1">
                    <a:lumMod val="49000"/>
                  </a:schemeClr>
                </a:solidFill>
                <a:ea typeface="Source Sans Pro"/>
              </a:rPr>
              <a:t>You can find the link to book an appointment with your advisor on </a:t>
            </a:r>
            <a:r>
              <a:rPr lang="en-US" sz="2600" b="1">
                <a:solidFill>
                  <a:schemeClr val="tx1">
                    <a:lumMod val="49000"/>
                  </a:schemeClr>
                </a:solidFill>
                <a:ea typeface="Source Sans Pro"/>
              </a:rPr>
              <a:t>Illinois Tech Coursera Advising and Planning</a:t>
            </a:r>
            <a:r>
              <a:rPr lang="en-US" sz="2600">
                <a:solidFill>
                  <a:schemeClr val="tx1">
                    <a:lumMod val="49000"/>
                  </a:schemeClr>
                </a:solidFill>
                <a:ea typeface="Source Sans Pro"/>
              </a:rPr>
              <a:t> page</a:t>
            </a:r>
            <a:endParaRPr lang="en-US">
              <a:solidFill>
                <a:schemeClr val="tx1">
                  <a:lumMod val="49000"/>
                </a:schemeClr>
              </a:solidFill>
            </a:endParaRPr>
          </a:p>
          <a:p>
            <a:pPr marL="0" marR="0" lvl="0" indent="0" algn="l">
              <a:spcBef>
                <a:spcPts val="0"/>
              </a:spcBef>
              <a:spcAft>
                <a:spcPts val="0"/>
              </a:spcAft>
              <a:buNone/>
            </a:pPr>
            <a:r>
              <a:rPr lang="en-US" sz="2600" b="1" dirty="0">
                <a:solidFill>
                  <a:srgbClr val="FF0000"/>
                </a:solidFill>
                <a:hlinkClick r:id="rId3">
                  <a:extLst>
                    <a:ext uri="{A12FA001-AC4F-418D-AE19-62706E023703}">
                      <ahyp:hlinkClr xmlns:ahyp="http://schemas.microsoft.com/office/drawing/2018/hyperlinkcolor" val="tx"/>
                    </a:ext>
                  </a:extLst>
                </a:hlinkClick>
              </a:rPr>
              <a:t>https://www.iit.edu/coursera/advising-and-planning</a:t>
            </a:r>
            <a:endParaRPr lang="en-US" b="1" dirty="0">
              <a:hlinkClick r:id="rId3">
                <a:extLst>
                  <a:ext uri="{A12FA001-AC4F-418D-AE19-62706E023703}">
                    <ahyp:hlinkClr xmlns:ahyp="http://schemas.microsoft.com/office/drawing/2018/hyperlinkcolor" val="tx"/>
                  </a:ext>
                </a:extLst>
              </a:hlinkClick>
            </a:endParaRPr>
          </a:p>
          <a:p>
            <a:endParaRPr lang="en-US" sz="2600">
              <a:solidFill>
                <a:srgbClr val="FF0000"/>
              </a:solidFill>
            </a:endParaRPr>
          </a:p>
          <a:p>
            <a:endParaRPr lang="en-US" sz="2600">
              <a:solidFill>
                <a:srgbClr val="FF0000"/>
              </a:solidFill>
            </a:endParaRPr>
          </a:p>
          <a:p>
            <a:r>
              <a:rPr lang="en-US" sz="3200" b="1">
                <a:solidFill>
                  <a:srgbClr val="FF0000"/>
                </a:solidFill>
              </a:rPr>
              <a:t>Email your questions!</a:t>
            </a:r>
          </a:p>
          <a:p>
            <a:r>
              <a:rPr lang="en-US" sz="2600" dirty="0">
                <a:solidFill>
                  <a:schemeClr val="tx1">
                    <a:lumMod val="49000"/>
                  </a:schemeClr>
                </a:solidFill>
              </a:rPr>
              <a:t>If you have any questions or need any assistance, please send an email to</a:t>
            </a:r>
            <a:r>
              <a:rPr lang="en-US" sz="2600" dirty="0">
                <a:solidFill>
                  <a:srgbClr val="666565"/>
                </a:solidFill>
              </a:rPr>
              <a:t> </a:t>
            </a:r>
            <a:r>
              <a:rPr lang="en-US" sz="2600" b="1" dirty="0">
                <a:solidFill>
                  <a:srgbClr val="FF0000"/>
                </a:solidFill>
                <a:hlinkClick r:id="rId4">
                  <a:extLst>
                    <a:ext uri="{A12FA001-AC4F-418D-AE19-62706E023703}">
                      <ahyp:hlinkClr xmlns:ahyp="http://schemas.microsoft.com/office/drawing/2018/hyperlinkcolor" val="tx"/>
                    </a:ext>
                  </a:extLst>
                </a:hlinkClick>
              </a:rPr>
              <a:t>mba-support@illinoistech.edu</a:t>
            </a:r>
            <a:endParaRPr lang="en-US" sz="2600" b="1" dirty="0">
              <a:solidFill>
                <a:srgbClr val="FF0000"/>
              </a:solidFill>
            </a:endParaRPr>
          </a:p>
          <a:p>
            <a:endParaRPr lang="en-US" sz="2400">
              <a:solidFill>
                <a:srgbClr val="FF0000"/>
              </a:solidFill>
            </a:endParaRPr>
          </a:p>
          <a:p>
            <a:endParaRPr lang="en-US" sz="2400">
              <a:solidFill>
                <a:srgbClr val="66656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838200" y="2236457"/>
            <a:ext cx="6774712" cy="1697590"/>
          </a:xfrm>
          <a:prstGeom prst="rect">
            <a:avLst/>
          </a:prstGeom>
          <a:noFill/>
          <a:ln>
            <a:noFill/>
          </a:ln>
        </p:spPr>
        <p:txBody>
          <a:bodyPr spcFirstLastPara="1" wrap="square" lIns="0" tIns="0" rIns="0" bIns="0" anchor="ctr" anchorCtr="0">
            <a:normAutofit/>
          </a:bodyPr>
          <a:lstStyle/>
          <a:p>
            <a:r>
              <a:rPr lang="en-US"/>
              <a:t>Question and Answer (Q&amp;A’s)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838200" y="2236457"/>
            <a:ext cx="6774712" cy="1697590"/>
          </a:xfrm>
          <a:prstGeom prst="rect">
            <a:avLst/>
          </a:prstGeom>
          <a:noFill/>
          <a:ln>
            <a:noFill/>
          </a:ln>
        </p:spPr>
        <p:txBody>
          <a:bodyPr spcFirstLastPara="1" wrap="square" lIns="0" tIns="0" rIns="0" bIns="0" anchor="ctr" anchorCtr="0">
            <a:normAutofit fontScale="90000"/>
          </a:bodyPr>
          <a:lstStyle/>
          <a:p>
            <a:r>
              <a:rPr lang="en-US"/>
              <a:t>Thank you!</a:t>
            </a:r>
            <a:br>
              <a:rPr lang="en-US"/>
            </a:br>
            <a:br>
              <a:rPr lang="en-US"/>
            </a:br>
            <a:r>
              <a:rPr lang="en-US">
                <a:hlinkClick r:id="rId3"/>
              </a:rPr>
              <a:t>Feedback Survey</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1939253" y="1487347"/>
            <a:ext cx="13985389" cy="3818485"/>
          </a:xfrm>
          <a:prstGeom prst="rect">
            <a:avLst/>
          </a:prstGeom>
          <a:noFill/>
          <a:ln>
            <a:noFill/>
          </a:ln>
        </p:spPr>
        <p:txBody>
          <a:bodyPr spcFirstLastPara="1" wrap="square" lIns="0" tIns="0" rIns="0" bIns="0" anchor="ctr" anchorCtr="0">
            <a:normAutofit/>
          </a:bodyPr>
          <a:lstStyle/>
          <a:p>
            <a:pPr algn="ctr">
              <a:buSzPts val="4400"/>
            </a:pPr>
            <a:r>
              <a:rPr lang="en-US" sz="4400"/>
              <a:t>MBA Degree-seeking Learner </a:t>
            </a:r>
            <a:br>
              <a:rPr lang="en-US" sz="4400"/>
            </a:br>
            <a:r>
              <a:rPr lang="en-US" sz="4400"/>
              <a:t>Webinar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864704" y="1699170"/>
            <a:ext cx="10515600" cy="109978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600"/>
              </a:spcAft>
              <a:buClr>
                <a:srgbClr val="000000"/>
              </a:buClr>
              <a:buSzPts val="3600"/>
              <a:buFont typeface="Arial"/>
              <a:buNone/>
            </a:pPr>
            <a:r>
              <a:rPr lang="en-US"/>
              <a:t>Webinar Overview</a:t>
            </a:r>
            <a:endParaRPr/>
          </a:p>
        </p:txBody>
      </p:sp>
      <p:sp>
        <p:nvSpPr>
          <p:cNvPr id="209" name="Google Shape;209;p29"/>
          <p:cNvSpPr txBox="1">
            <a:spLocks noGrp="1"/>
          </p:cNvSpPr>
          <p:nvPr>
            <p:ph type="body" idx="1"/>
          </p:nvPr>
        </p:nvSpPr>
        <p:spPr>
          <a:xfrm>
            <a:off x="864704" y="2696054"/>
            <a:ext cx="10515600" cy="2507733"/>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rgbClr val="000000"/>
              </a:buClr>
              <a:buSzPts val="2800"/>
              <a:buChar char="▪"/>
            </a:pPr>
            <a:r>
              <a:rPr lang="en-US" sz="2800">
                <a:solidFill>
                  <a:srgbClr val="000000"/>
                </a:solidFill>
              </a:rPr>
              <a:t>Introductions</a:t>
            </a:r>
            <a:endParaRPr sz="2800" b="1">
              <a:solidFill>
                <a:srgbClr val="D6172F"/>
              </a:solidFill>
            </a:endParaRPr>
          </a:p>
          <a:p>
            <a:pPr marL="228600" indent="-228600">
              <a:lnSpc>
                <a:spcPct val="150000"/>
              </a:lnSpc>
              <a:spcBef>
                <a:spcPts val="600"/>
              </a:spcBef>
              <a:buClr>
                <a:srgbClr val="000000"/>
              </a:buClr>
              <a:buSzPts val="2800"/>
            </a:pPr>
            <a:r>
              <a:rPr lang="en-US" sz="2800">
                <a:solidFill>
                  <a:srgbClr val="000000"/>
                </a:solidFill>
              </a:rPr>
              <a:t>Coursera Program Overviews</a:t>
            </a:r>
            <a:endParaRPr sz="2800">
              <a:solidFill>
                <a:srgbClr val="000000"/>
              </a:solidFill>
            </a:endParaRPr>
          </a:p>
          <a:p>
            <a:pPr marL="228600" indent="-228600">
              <a:lnSpc>
                <a:spcPct val="150000"/>
              </a:lnSpc>
              <a:spcBef>
                <a:spcPts val="600"/>
              </a:spcBef>
              <a:buClr>
                <a:srgbClr val="000000"/>
              </a:buClr>
              <a:buSzPts val="2800"/>
            </a:pPr>
            <a:r>
              <a:rPr lang="en-US" sz="2800">
                <a:solidFill>
                  <a:srgbClr val="000000"/>
                </a:solidFill>
                <a:hlinkClick r:id="rId3"/>
              </a:rPr>
              <a:t>Degree Student Resources</a:t>
            </a:r>
            <a:endParaRPr sz="2800">
              <a:solidFill>
                <a:srgbClr val="000000"/>
              </a:solidFill>
            </a:endParaRPr>
          </a:p>
          <a:p>
            <a:pPr marL="228600" lvl="0" indent="-228600" algn="l" rtl="0">
              <a:lnSpc>
                <a:spcPct val="150000"/>
              </a:lnSpc>
              <a:spcBef>
                <a:spcPts val="600"/>
              </a:spcBef>
              <a:spcAft>
                <a:spcPts val="1200"/>
              </a:spcAft>
              <a:buClr>
                <a:srgbClr val="000000"/>
              </a:buClr>
              <a:buSzPts val="2800"/>
              <a:buChar char="▪"/>
            </a:pPr>
            <a:r>
              <a:rPr lang="en-US" sz="2800">
                <a:solidFill>
                  <a:srgbClr val="000000"/>
                </a:solidFill>
              </a:rPr>
              <a:t>Question and Answer (Q&amp;A’s)</a:t>
            </a:r>
            <a:endParaRPr sz="2800">
              <a:solidFill>
                <a:srgbClr val="000000"/>
              </a:solidFill>
            </a:endParaRPr>
          </a:p>
        </p:txBody>
      </p:sp>
      <p:pic>
        <p:nvPicPr>
          <p:cNvPr id="210" name="Google Shape;210;p29" descr="Clipboard Checked with solid fill"/>
          <p:cNvPicPr preferRelativeResize="0"/>
          <p:nvPr/>
        </p:nvPicPr>
        <p:blipFill rotWithShape="1">
          <a:blip r:embed="rId4">
            <a:alphaModFix/>
          </a:blip>
          <a:srcRect/>
          <a:stretch/>
        </p:blipFill>
        <p:spPr>
          <a:xfrm>
            <a:off x="6925437" y="1304963"/>
            <a:ext cx="4453149" cy="4453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838200" y="2236457"/>
            <a:ext cx="6774712" cy="169759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5400"/>
              <a:buFont typeface="Arial"/>
              <a:buNone/>
            </a:pPr>
            <a:r>
              <a:rPr lang="en-US"/>
              <a:t>Introductions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図 2">
            <a:extLst>
              <a:ext uri="{FF2B5EF4-FFF2-40B4-BE49-F238E27FC236}">
                <a16:creationId xmlns:a16="http://schemas.microsoft.com/office/drawing/2014/main" id="{834883CA-F1B0-CE45-59A6-8D7DDCF02394}"/>
              </a:ext>
            </a:extLst>
          </p:cNvPr>
          <p:cNvPicPr>
            <a:picLocks noChangeAspect="1"/>
          </p:cNvPicPr>
          <p:nvPr/>
        </p:nvPicPr>
        <p:blipFill>
          <a:blip r:embed="rId3"/>
          <a:srcRect l="8187" t="8585" r="5293" b="20845"/>
          <a:stretch>
            <a:fillRect/>
          </a:stretch>
        </p:blipFill>
        <p:spPr>
          <a:xfrm>
            <a:off x="8908074" y="806856"/>
            <a:ext cx="2370394" cy="2612929"/>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466D8AFE-4BD7-7DDC-7EB4-FC6124AF8566}"/>
              </a:ext>
            </a:extLst>
          </p:cNvPr>
          <p:cNvPicPr>
            <a:picLocks noChangeAspect="1"/>
          </p:cNvPicPr>
          <p:nvPr/>
        </p:nvPicPr>
        <p:blipFill>
          <a:blip r:embed="rId4"/>
          <a:stretch>
            <a:fillRect/>
          </a:stretch>
        </p:blipFill>
        <p:spPr>
          <a:xfrm>
            <a:off x="656088" y="799812"/>
            <a:ext cx="2397520" cy="2640102"/>
          </a:xfrm>
          <a:prstGeom prst="rect">
            <a:avLst/>
          </a:prstGeom>
        </p:spPr>
      </p:pic>
      <p:pic>
        <p:nvPicPr>
          <p:cNvPr id="6" name="Picture 5" descr="A person in a blue shirt and tie&#10;&#10;Description automatically generated">
            <a:extLst>
              <a:ext uri="{FF2B5EF4-FFF2-40B4-BE49-F238E27FC236}">
                <a16:creationId xmlns:a16="http://schemas.microsoft.com/office/drawing/2014/main" id="{60A7F323-4FB5-FE35-916D-F89C8D9E6F48}"/>
              </a:ext>
            </a:extLst>
          </p:cNvPr>
          <p:cNvPicPr>
            <a:picLocks noChangeAspect="1"/>
          </p:cNvPicPr>
          <p:nvPr/>
        </p:nvPicPr>
        <p:blipFill>
          <a:blip r:embed="rId5"/>
          <a:stretch>
            <a:fillRect/>
          </a:stretch>
        </p:blipFill>
        <p:spPr>
          <a:xfrm>
            <a:off x="4734133" y="796226"/>
            <a:ext cx="2411251" cy="2634361"/>
          </a:xfrm>
          <a:prstGeom prst="rect">
            <a:avLst/>
          </a:prstGeom>
        </p:spPr>
      </p:pic>
      <p:sp>
        <p:nvSpPr>
          <p:cNvPr id="8" name="Text Placeholder 7">
            <a:extLst>
              <a:ext uri="{FF2B5EF4-FFF2-40B4-BE49-F238E27FC236}">
                <a16:creationId xmlns:a16="http://schemas.microsoft.com/office/drawing/2014/main" id="{D64A4D53-42B1-2960-D3B5-713DAC740612}"/>
              </a:ext>
            </a:extLst>
          </p:cNvPr>
          <p:cNvSpPr>
            <a:spLocks noGrp="1"/>
          </p:cNvSpPr>
          <p:nvPr>
            <p:ph type="body" idx="1"/>
          </p:nvPr>
        </p:nvSpPr>
        <p:spPr>
          <a:xfrm>
            <a:off x="718609" y="3753655"/>
            <a:ext cx="10751428" cy="3430652"/>
          </a:xfrm>
        </p:spPr>
        <p:txBody>
          <a:bodyPr>
            <a:normAutofit/>
          </a:bodyPr>
          <a:lstStyle/>
          <a:p>
            <a:pPr marL="76200" indent="0">
              <a:lnSpc>
                <a:spcPct val="114999"/>
              </a:lnSpc>
              <a:spcBef>
                <a:spcPts val="400"/>
              </a:spcBef>
              <a:buNone/>
            </a:pPr>
            <a:r>
              <a:rPr lang="en-US" sz="2600" b="1" dirty="0">
                <a:solidFill>
                  <a:schemeClr val="accent5"/>
                </a:solidFill>
              </a:rPr>
              <a:t>Dr. Krishna </a:t>
            </a:r>
            <a:r>
              <a:rPr lang="en-US" sz="2600" b="1" dirty="0" err="1">
                <a:solidFill>
                  <a:schemeClr val="accent5"/>
                </a:solidFill>
              </a:rPr>
              <a:t>Erramilli</a:t>
            </a:r>
            <a:r>
              <a:rPr lang="en-US" sz="2600" b="1" dirty="0">
                <a:solidFill>
                  <a:schemeClr val="accent5"/>
                </a:solidFill>
                <a:ea typeface="Source Serif Pro"/>
              </a:rPr>
              <a:t> </a:t>
            </a:r>
            <a:endParaRPr lang="en-US" sz="2600" b="1" dirty="0">
              <a:solidFill>
                <a:schemeClr val="accent5"/>
              </a:solidFill>
            </a:endParaRPr>
          </a:p>
          <a:p>
            <a:pPr marL="76200" indent="0">
              <a:lnSpc>
                <a:spcPct val="114999"/>
              </a:lnSpc>
              <a:spcBef>
                <a:spcPts val="400"/>
              </a:spcBef>
              <a:buNone/>
            </a:pPr>
            <a:r>
              <a:rPr lang="en" sz="2200">
                <a:solidFill>
                  <a:schemeClr val="accent5"/>
                </a:solidFill>
                <a:ea typeface="Source Serif Pro"/>
              </a:rPr>
              <a:t>Associate Dean, Program Director</a:t>
            </a:r>
            <a:r>
              <a:rPr lang="en-US" sz="2200">
                <a:solidFill>
                  <a:schemeClr val="accent5"/>
                </a:solidFill>
                <a:ea typeface="Source Serif Pro"/>
              </a:rPr>
              <a:t>, MBA Coursera, Professor of Strategy</a:t>
            </a:r>
            <a:endParaRPr lang="en-US">
              <a:solidFill>
                <a:schemeClr val="accent5"/>
              </a:solidFill>
            </a:endParaRPr>
          </a:p>
          <a:p>
            <a:pPr marL="76200" indent="0">
              <a:lnSpc>
                <a:spcPct val="114999"/>
              </a:lnSpc>
              <a:spcBef>
                <a:spcPts val="400"/>
              </a:spcBef>
              <a:buNone/>
            </a:pPr>
            <a:r>
              <a:rPr lang="en-US" sz="2600" b="1">
                <a:solidFill>
                  <a:schemeClr val="accent5"/>
                </a:solidFill>
              </a:rPr>
              <a:t>Dr. Curt Allee </a:t>
            </a:r>
          </a:p>
          <a:p>
            <a:pPr marL="76200" indent="0">
              <a:lnSpc>
                <a:spcPct val="114999"/>
              </a:lnSpc>
              <a:spcBef>
                <a:spcPts val="400"/>
              </a:spcBef>
              <a:buNone/>
            </a:pPr>
            <a:r>
              <a:rPr lang="en-US" sz="2200">
                <a:solidFill>
                  <a:schemeClr val="accent5"/>
                </a:solidFill>
              </a:rPr>
              <a:t>Assistant Dean Academic Enrichment, Career Management, &amp; Student Engagement</a:t>
            </a:r>
          </a:p>
          <a:p>
            <a:pPr marL="76200" indent="0">
              <a:lnSpc>
                <a:spcPct val="114999"/>
              </a:lnSpc>
              <a:spcBef>
                <a:spcPts val="400"/>
              </a:spcBef>
              <a:buNone/>
            </a:pPr>
            <a:r>
              <a:rPr lang="en-US" sz="2600" b="1">
                <a:solidFill>
                  <a:schemeClr val="accent5"/>
                </a:solidFill>
              </a:rPr>
              <a:t>Yumiko Saito</a:t>
            </a:r>
          </a:p>
          <a:p>
            <a:pPr marL="76200" indent="0">
              <a:lnSpc>
                <a:spcPct val="114999"/>
              </a:lnSpc>
              <a:spcBef>
                <a:spcPts val="400"/>
              </a:spcBef>
              <a:buNone/>
            </a:pPr>
            <a:r>
              <a:rPr lang="en-US" sz="2200">
                <a:solidFill>
                  <a:schemeClr val="accent5"/>
                </a:solidFill>
              </a:rPr>
              <a:t>MBA Academic Advisor</a:t>
            </a:r>
            <a:endParaRPr lang="en-US">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0"/>
          <p:cNvSpPr txBox="1">
            <a:spLocks noGrp="1"/>
          </p:cNvSpPr>
          <p:nvPr>
            <p:ph type="title"/>
          </p:nvPr>
        </p:nvSpPr>
        <p:spPr>
          <a:xfrm>
            <a:off x="838200" y="2236457"/>
            <a:ext cx="6774712" cy="1697590"/>
          </a:xfrm>
          <a:prstGeom prst="rect">
            <a:avLst/>
          </a:prstGeom>
          <a:noFill/>
          <a:ln>
            <a:noFill/>
          </a:ln>
        </p:spPr>
        <p:txBody>
          <a:bodyPr spcFirstLastPara="1" wrap="square" lIns="0" tIns="0" rIns="0" bIns="0" anchor="ctr" anchorCtr="0">
            <a:normAutofit/>
          </a:bodyPr>
          <a:lstStyle/>
          <a:p>
            <a:r>
              <a:rPr lang="en-US"/>
              <a:t>MBA Program Overview</a:t>
            </a:r>
            <a:endParaRPr/>
          </a:p>
        </p:txBody>
      </p:sp>
    </p:spTree>
    <p:extLst>
      <p:ext uri="{BB962C8B-B14F-4D97-AF65-F5344CB8AC3E}">
        <p14:creationId xmlns:p14="http://schemas.microsoft.com/office/powerpoint/2010/main" val="373039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a:spLocks noGrp="1"/>
          </p:cNvSpPr>
          <p:nvPr>
            <p:ph type="title"/>
          </p:nvPr>
        </p:nvSpPr>
        <p:spPr>
          <a:xfrm>
            <a:off x="839788" y="382846"/>
            <a:ext cx="8256182" cy="823913"/>
          </a:xfrm>
          <a:prstGeom prst="rect">
            <a:avLst/>
          </a:prstGeom>
          <a:noFill/>
          <a:ln>
            <a:noFill/>
          </a:ln>
        </p:spPr>
        <p:txBody>
          <a:bodyPr spcFirstLastPara="1" wrap="square" lIns="0" tIns="0" rIns="0" bIns="0" anchor="t" anchorCtr="0">
            <a:noAutofit/>
          </a:bodyPr>
          <a:lstStyle/>
          <a:p>
            <a:r>
              <a:rPr lang="en-US" sz="2800"/>
              <a:t>Master of Business Administration (MBA): Overview</a:t>
            </a:r>
            <a:endParaRPr sz="2800"/>
          </a:p>
        </p:txBody>
      </p:sp>
      <p:sp>
        <p:nvSpPr>
          <p:cNvPr id="7" name="TextBox 6">
            <a:extLst>
              <a:ext uri="{FF2B5EF4-FFF2-40B4-BE49-F238E27FC236}">
                <a16:creationId xmlns:a16="http://schemas.microsoft.com/office/drawing/2014/main" id="{BA8E8AA5-C52B-3285-4F26-3563F510EFD2}"/>
              </a:ext>
            </a:extLst>
          </p:cNvPr>
          <p:cNvSpPr txBox="1"/>
          <p:nvPr/>
        </p:nvSpPr>
        <p:spPr>
          <a:xfrm>
            <a:off x="836992" y="1793476"/>
            <a:ext cx="667026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"WE ARE A TECH MBA"</a:t>
            </a:r>
          </a:p>
          <a:p>
            <a:pPr marL="342900" indent="-342900">
              <a:buFont typeface="Arial" panose="020B0604020202020204" pitchFamily="34" charset="0"/>
              <a:buChar char="•"/>
            </a:pPr>
            <a:endParaRPr lang="en-US" sz="2000"/>
          </a:p>
          <a:p>
            <a:r>
              <a:rPr lang="en-US" sz="2000"/>
              <a:t>Mission: We train management professionals that excel in forward-looking, tech-focused organizations.</a:t>
            </a:r>
          </a:p>
          <a:p>
            <a:pPr marL="342900" indent="-342900">
              <a:buFont typeface="Arial" panose="020B0604020202020204" pitchFamily="34" charset="0"/>
              <a:buChar char="•"/>
            </a:pPr>
            <a:endParaRPr lang="en-US" sz="2000"/>
          </a:p>
          <a:p>
            <a:r>
              <a:rPr lang="en-US" sz="2000"/>
              <a:t>Typical Duration: 15 to 24 months</a:t>
            </a:r>
          </a:p>
          <a:p>
            <a:pPr marL="342900" indent="-342900">
              <a:buFont typeface="Arial" panose="020B0604020202020204" pitchFamily="34" charset="0"/>
              <a:buChar char="•"/>
            </a:pPr>
            <a:endParaRPr lang="en-US" sz="2000"/>
          </a:p>
          <a:p>
            <a:r>
              <a:rPr lang="en-US" sz="2000"/>
              <a:t>Total Credits = 36</a:t>
            </a:r>
          </a:p>
          <a:p>
            <a:pPr marL="800100" lvl="1" indent="-342900">
              <a:buFont typeface="Arial" panose="020B0604020202020204" pitchFamily="34" charset="0"/>
              <a:buChar char="•"/>
            </a:pPr>
            <a:r>
              <a:rPr lang="en-US" sz="2000"/>
              <a:t>Required Courses = 24 credits</a:t>
            </a:r>
          </a:p>
          <a:p>
            <a:pPr marL="800100" lvl="1" indent="-342900">
              <a:buFont typeface="Arial" panose="020B0604020202020204" pitchFamily="34" charset="0"/>
              <a:buChar char="•"/>
            </a:pPr>
            <a:r>
              <a:rPr lang="en-US" sz="2000"/>
              <a:t>Specialization Courses = 12 credits</a:t>
            </a:r>
          </a:p>
          <a:p>
            <a:pPr marL="800100" lvl="1" indent="-342900">
              <a:buFont typeface="Arial" panose="020B0604020202020204" pitchFamily="34" charset="0"/>
              <a:buChar char="•"/>
            </a:pPr>
            <a:endParaRPr lang="en-US" sz="2000"/>
          </a:p>
          <a:p>
            <a:r>
              <a:rPr lang="en-US" sz="2000"/>
              <a:t>Specializations</a:t>
            </a:r>
          </a:p>
          <a:p>
            <a:pPr marL="800100" lvl="1" indent="-342900">
              <a:buFont typeface="Arial" panose="020B0604020202020204" pitchFamily="34" charset="0"/>
              <a:buChar char="•"/>
            </a:pPr>
            <a:r>
              <a:rPr lang="en-US" sz="2000"/>
              <a:t>Business &amp; Technology</a:t>
            </a:r>
          </a:p>
          <a:p>
            <a:pPr marL="800100" lvl="1" indent="-342900">
              <a:buFont typeface="Arial"/>
              <a:buChar char="•"/>
            </a:pPr>
            <a:r>
              <a:rPr lang="en-US" sz="2000"/>
              <a:t>Business Analytics</a:t>
            </a:r>
          </a:p>
        </p:txBody>
      </p:sp>
      <p:pic>
        <p:nvPicPr>
          <p:cNvPr id="12" name="Picture 11" descr="playmobil, toys, play, men, people, figurine, business, meeting | Pikist">
            <a:extLst>
              <a:ext uri="{FF2B5EF4-FFF2-40B4-BE49-F238E27FC236}">
                <a16:creationId xmlns:a16="http://schemas.microsoft.com/office/drawing/2014/main" id="{B29E2E66-D20D-A1A9-C170-A374D17D9EFA}"/>
              </a:ext>
            </a:extLst>
          </p:cNvPr>
          <p:cNvPicPr>
            <a:picLocks noChangeAspect="1"/>
          </p:cNvPicPr>
          <p:nvPr/>
        </p:nvPicPr>
        <p:blipFill>
          <a:blip r:embed="rId3"/>
          <a:stretch>
            <a:fillRect/>
          </a:stretch>
        </p:blipFill>
        <p:spPr>
          <a:xfrm>
            <a:off x="7655443" y="2392546"/>
            <a:ext cx="4368209" cy="2896929"/>
          </a:xfrm>
          <a:prstGeom prst="rect">
            <a:avLst/>
          </a:prstGeom>
        </p:spPr>
      </p:pic>
    </p:spTree>
  </p:cSld>
  <p:clrMapOvr>
    <a:masterClrMapping/>
  </p:clrMapOvr>
</p:sld>
</file>

<file path=ppt/theme/theme1.xml><?xml version="1.0" encoding="utf-8"?>
<a:theme xmlns:a="http://schemas.openxmlformats.org/drawingml/2006/main" name="Office Theme">
  <a:themeElements>
    <a:clrScheme name="IllinoisTech">
      <a:dk1>
        <a:srgbClr val="3F3F3F"/>
      </a:dk1>
      <a:lt1>
        <a:srgbClr val="FFFFFF"/>
      </a:lt1>
      <a:dk2>
        <a:srgbClr val="FFFFFF"/>
      </a:dk2>
      <a:lt2>
        <a:srgbClr val="3F3F3F"/>
      </a:lt2>
      <a:accent1>
        <a:srgbClr val="D6172F"/>
      </a:accent1>
      <a:accent2>
        <a:srgbClr val="76777B"/>
      </a:accent2>
      <a:accent3>
        <a:srgbClr val="FF9900"/>
      </a:accent3>
      <a:accent4>
        <a:srgbClr val="3F3F3F"/>
      </a:accent4>
      <a:accent5>
        <a:srgbClr val="000000"/>
      </a:accent5>
      <a:accent6>
        <a:srgbClr val="D6172F"/>
      </a:accent6>
      <a:hlink>
        <a:srgbClr val="D6172F"/>
      </a:hlink>
      <a:folHlink>
        <a:srgbClr val="D617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18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We will start shortly. In the  meantime...</vt:lpstr>
      <vt:lpstr>Reminder: Session will be Recorded</vt:lpstr>
      <vt:lpstr>PowerPoint Presentation</vt:lpstr>
      <vt:lpstr>MBA Degree-seeking Learner  Webinar</vt:lpstr>
      <vt:lpstr>Webinar Overview</vt:lpstr>
      <vt:lpstr>Introductions</vt:lpstr>
      <vt:lpstr>PowerPoint Presentation</vt:lpstr>
      <vt:lpstr>MBA Program Overview</vt:lpstr>
      <vt:lpstr>Master of Business Administration (MBA): Overview</vt:lpstr>
      <vt:lpstr>Step 1: Conditional Admission (3 PBA Credits)  </vt:lpstr>
      <vt:lpstr>Step 2: Full Admission (6 Post-PBA Credits)</vt:lpstr>
      <vt:lpstr>After Full Admission   (27 Credits = 15 Core + 12 Specialization)</vt:lpstr>
      <vt:lpstr>Credit for Prior Learning (Industry Certificates) </vt:lpstr>
      <vt:lpstr>MBA Yearly Schedule</vt:lpstr>
      <vt:lpstr>Degree Student Resources</vt:lpstr>
      <vt:lpstr>Illinois Tech Coursera Website</vt:lpstr>
      <vt:lpstr>Core Degree Course Registration </vt:lpstr>
      <vt:lpstr>Degree Works</vt:lpstr>
      <vt:lpstr>DegreeWorks Tutorial </vt:lpstr>
      <vt:lpstr>DegreeWorks Tutorial</vt:lpstr>
      <vt:lpstr>DegreeWorks Tutorial</vt:lpstr>
      <vt:lpstr>Additional Resource for Degree-seeking Students</vt:lpstr>
      <vt:lpstr>PowerPoint Presentation</vt:lpstr>
      <vt:lpstr>Question and Answer (Q&amp;A’s)</vt:lpstr>
      <vt:lpstr>Thank you!  Feedback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King</dc:creator>
  <cp:revision>150</cp:revision>
  <dcterms:modified xsi:type="dcterms:W3CDTF">2026-04-06T15:49:54Z</dcterms:modified>
</cp:coreProperties>
</file>